
<file path=[Content_Types].xml><?xml version="1.0" encoding="utf-8"?>
<Types xmlns="http://schemas.openxmlformats.org/package/2006/content-types">
  <Override PartName="/customXml/itemProps2.xml" ContentType="application/vnd.openxmlformats-officedocument.customXmlProperties+xml"/>
  <Override PartName="/customXml/itemProps3.xml" ContentType="application/vnd.openxmlformats-officedocument.customXmlProperties+xml"/>
  <Override PartName="/ppt/slides/slide5.xml" ContentType="application/vnd.openxmlformats-officedocument.presentationml.slide+xml"/>
  <Override PartName="/ppt/slides/slide6.xml" ContentType="application/vnd.openxmlformats-officedocument.presentationml.slide+xml"/>
  <Default Extension="png" ContentType="image/png"/>
  <Override PartName="/ppt/notesSlides/notesSlide1.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docProps/custom.xml" ContentType="application/vnd.openxmlformats-officedocument.custom-properties+xml"/>
  <Override PartName="/ppt/commentAuthors.xml" ContentType="application/vnd.openxmlformats-officedocument.presentationml.commentAuthors+xml"/>
  <Override PartName="/customXml/itemProps4.xml" ContentType="application/vnd.openxmlformats-officedocument.customXmlProperties+xml"/>
  <Override PartName="/customXml/itemProps5.xml" ContentType="application/vnd.openxmlformats-officedocument.customXmlProperti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4">
  <p:sldMasterIdLst>
    <p:sldMasterId id="2147483654" r:id="rId6"/>
  </p:sldMasterIdLst>
  <p:notesMasterIdLst>
    <p:notesMasterId r:id="rId22"/>
  </p:notesMasterIdLst>
  <p:handoutMasterIdLst>
    <p:handoutMasterId r:id="rId23"/>
  </p:handoutMasterIdLst>
  <p:sldIdLst>
    <p:sldId id="484" r:id="rId7"/>
    <p:sldId id="559" r:id="rId8"/>
    <p:sldId id="551" r:id="rId9"/>
    <p:sldId id="590" r:id="rId10"/>
    <p:sldId id="575" r:id="rId11"/>
    <p:sldId id="603" r:id="rId12"/>
    <p:sldId id="600" r:id="rId13"/>
    <p:sldId id="601" r:id="rId14"/>
    <p:sldId id="552" r:id="rId15"/>
    <p:sldId id="556" r:id="rId16"/>
    <p:sldId id="572" r:id="rId17"/>
    <p:sldId id="577" r:id="rId18"/>
    <p:sldId id="591" r:id="rId19"/>
    <p:sldId id="602" r:id="rId20"/>
    <p:sldId id="566" r:id="rId21"/>
  </p:sldIdLst>
  <p:sldSz cx="9906000" cy="6858000" type="A4"/>
  <p:notesSz cx="6797675" cy="9926638"/>
  <p:defaultTextStyle>
    <a:defPPr>
      <a:defRPr lang="en-US"/>
    </a:defPPr>
    <a:lvl1pPr algn="l" rtl="0" fontAlgn="base">
      <a:spcBef>
        <a:spcPct val="0"/>
      </a:spcBef>
      <a:spcAft>
        <a:spcPct val="0"/>
      </a:spcAft>
      <a:defRPr kern="1200">
        <a:solidFill>
          <a:schemeClr val="tx1"/>
        </a:solidFill>
        <a:latin typeface="Verdana" pitchFamily="34" charset="0"/>
        <a:ea typeface="+mn-ea"/>
        <a:cs typeface="+mn-cs"/>
      </a:defRPr>
    </a:lvl1pPr>
    <a:lvl2pPr marL="457200" algn="l" rtl="0" fontAlgn="base">
      <a:spcBef>
        <a:spcPct val="0"/>
      </a:spcBef>
      <a:spcAft>
        <a:spcPct val="0"/>
      </a:spcAft>
      <a:defRPr kern="1200">
        <a:solidFill>
          <a:schemeClr val="tx1"/>
        </a:solidFill>
        <a:latin typeface="Verdana" pitchFamily="34" charset="0"/>
        <a:ea typeface="+mn-ea"/>
        <a:cs typeface="+mn-cs"/>
      </a:defRPr>
    </a:lvl2pPr>
    <a:lvl3pPr marL="914400" algn="l" rtl="0" fontAlgn="base">
      <a:spcBef>
        <a:spcPct val="0"/>
      </a:spcBef>
      <a:spcAft>
        <a:spcPct val="0"/>
      </a:spcAft>
      <a:defRPr kern="1200">
        <a:solidFill>
          <a:schemeClr val="tx1"/>
        </a:solidFill>
        <a:latin typeface="Verdana" pitchFamily="34" charset="0"/>
        <a:ea typeface="+mn-ea"/>
        <a:cs typeface="+mn-cs"/>
      </a:defRPr>
    </a:lvl3pPr>
    <a:lvl4pPr marL="1371600" algn="l" rtl="0" fontAlgn="base">
      <a:spcBef>
        <a:spcPct val="0"/>
      </a:spcBef>
      <a:spcAft>
        <a:spcPct val="0"/>
      </a:spcAft>
      <a:defRPr kern="1200">
        <a:solidFill>
          <a:schemeClr val="tx1"/>
        </a:solidFill>
        <a:latin typeface="Verdana" pitchFamily="34" charset="0"/>
        <a:ea typeface="+mn-ea"/>
        <a:cs typeface="+mn-cs"/>
      </a:defRPr>
    </a:lvl4pPr>
    <a:lvl5pPr marL="1828800" algn="l" rtl="0" fontAlgn="base">
      <a:spcBef>
        <a:spcPct val="0"/>
      </a:spcBef>
      <a:spcAft>
        <a:spcPct val="0"/>
      </a:spcAft>
      <a:defRPr kern="1200">
        <a:solidFill>
          <a:schemeClr val="tx1"/>
        </a:solidFill>
        <a:latin typeface="Verdana" pitchFamily="34" charset="0"/>
        <a:ea typeface="+mn-ea"/>
        <a:cs typeface="+mn-cs"/>
      </a:defRPr>
    </a:lvl5pPr>
    <a:lvl6pPr marL="2286000" algn="l" defTabSz="914400" rtl="0" eaLnBrk="1" latinLnBrk="0" hangingPunct="1">
      <a:defRPr kern="1200">
        <a:solidFill>
          <a:schemeClr val="tx1"/>
        </a:solidFill>
        <a:latin typeface="Verdana" pitchFamily="34" charset="0"/>
        <a:ea typeface="+mn-ea"/>
        <a:cs typeface="+mn-cs"/>
      </a:defRPr>
    </a:lvl6pPr>
    <a:lvl7pPr marL="2743200" algn="l" defTabSz="914400" rtl="0" eaLnBrk="1" latinLnBrk="0" hangingPunct="1">
      <a:defRPr kern="1200">
        <a:solidFill>
          <a:schemeClr val="tx1"/>
        </a:solidFill>
        <a:latin typeface="Verdana" pitchFamily="34" charset="0"/>
        <a:ea typeface="+mn-ea"/>
        <a:cs typeface="+mn-cs"/>
      </a:defRPr>
    </a:lvl7pPr>
    <a:lvl8pPr marL="3200400" algn="l" defTabSz="914400" rtl="0" eaLnBrk="1" latinLnBrk="0" hangingPunct="1">
      <a:defRPr kern="1200">
        <a:solidFill>
          <a:schemeClr val="tx1"/>
        </a:solidFill>
        <a:latin typeface="Verdana" pitchFamily="34" charset="0"/>
        <a:ea typeface="+mn-ea"/>
        <a:cs typeface="+mn-cs"/>
      </a:defRPr>
    </a:lvl8pPr>
    <a:lvl9pPr marL="3657600" algn="l" defTabSz="914400" rtl="0" eaLnBrk="1" latinLnBrk="0" hangingPunct="1">
      <a:defRPr kern="1200">
        <a:solidFill>
          <a:schemeClr val="tx1"/>
        </a:solidFill>
        <a:latin typeface="Verdana" pitchFamily="34"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ablain" initials="m"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BD4B4"/>
    <a:srgbClr val="E36C0A"/>
    <a:srgbClr val="00338D"/>
    <a:srgbClr val="00549F"/>
    <a:srgbClr val="FFCC99"/>
    <a:srgbClr val="FDC82F"/>
    <a:srgbClr val="FDE3F6"/>
    <a:srgbClr val="008542"/>
    <a:srgbClr val="CCFFFF"/>
    <a:srgbClr val="0098DB"/>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A107856-5554-42FB-B03E-39F5DBC370BA}" styleName="Style moyen 4 - Accentuation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3B4B98B0-60AC-42C2-AFA5-B58CD77FA1E5}" styleName="Style léger 1 - Accentuation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889" autoAdjust="0"/>
    <p:restoredTop sz="94660"/>
  </p:normalViewPr>
  <p:slideViewPr>
    <p:cSldViewPr snapToGrid="0">
      <p:cViewPr>
        <p:scale>
          <a:sx n="90" d="100"/>
          <a:sy n="90" d="100"/>
        </p:scale>
        <p:origin x="-1644" y="-432"/>
      </p:cViewPr>
      <p:guideLst>
        <p:guide orient="horz" pos="2160"/>
        <p:guide pos="312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55" d="100"/>
          <a:sy n="55" d="100"/>
        </p:scale>
        <p:origin x="-2958" y="-96"/>
      </p:cViewPr>
      <p:guideLst>
        <p:guide orient="horz" pos="3126"/>
        <p:guide pos="2141"/>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1" Type="http://schemas.openxmlformats.org/officeDocument/2006/relationships/customXml" Target="../customXml/item1.xml"/><Relationship Id="rId6" Type="http://schemas.openxmlformats.org/officeDocument/2006/relationships/slideMaster" Target="slideMasters/slideMaster1.xml"/><Relationship Id="rId11" Type="http://schemas.openxmlformats.org/officeDocument/2006/relationships/slide" Target="slides/slide5.xml"/><Relationship Id="rId24" Type="http://schemas.openxmlformats.org/officeDocument/2006/relationships/commentAuthors" Target="commentAuthors.xml"/><Relationship Id="rId5" Type="http://schemas.openxmlformats.org/officeDocument/2006/relationships/customXml" Target="../customXml/item5.xml"/><Relationship Id="rId15" Type="http://schemas.openxmlformats.org/officeDocument/2006/relationships/slide" Target="slides/slide9.xml"/><Relationship Id="rId23" Type="http://schemas.openxmlformats.org/officeDocument/2006/relationships/handoutMaster" Target="handoutMasters/handoutMaster1.xml"/><Relationship Id="rId28"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notesMaster" Target="notesMasters/notesMaster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28738" name="Rectangle 2"/>
          <p:cNvSpPr>
            <a:spLocks noGrp="1" noChangeArrowheads="1"/>
          </p:cNvSpPr>
          <p:nvPr>
            <p:ph type="hdr" sz="quarter"/>
          </p:nvPr>
        </p:nvSpPr>
        <p:spPr bwMode="auto">
          <a:xfrm>
            <a:off x="0" y="0"/>
            <a:ext cx="2946135" cy="496015"/>
          </a:xfrm>
          <a:prstGeom prst="rect">
            <a:avLst/>
          </a:prstGeom>
          <a:noFill/>
          <a:ln w="9525">
            <a:noFill/>
            <a:miter lim="800000"/>
            <a:headEnd/>
            <a:tailEnd/>
          </a:ln>
        </p:spPr>
        <p:txBody>
          <a:bodyPr vert="horz" wrap="square" lIns="91535" tIns="45767" rIns="91535" bIns="45767" numCol="1" anchor="t" anchorCtr="0" compatLnSpc="1">
            <a:prstTxWarp prst="textNoShape">
              <a:avLst/>
            </a:prstTxWarp>
          </a:bodyPr>
          <a:lstStyle>
            <a:lvl1pPr defTabSz="914522">
              <a:defRPr sz="1200">
                <a:latin typeface="Arial" charset="0"/>
              </a:defRPr>
            </a:lvl1pPr>
          </a:lstStyle>
          <a:p>
            <a:endParaRPr lang="it-IT"/>
          </a:p>
        </p:txBody>
      </p:sp>
      <p:sp>
        <p:nvSpPr>
          <p:cNvPr id="628739" name="Rectangle 3"/>
          <p:cNvSpPr>
            <a:spLocks noGrp="1" noChangeArrowheads="1"/>
          </p:cNvSpPr>
          <p:nvPr>
            <p:ph type="dt" sz="quarter" idx="1"/>
          </p:nvPr>
        </p:nvSpPr>
        <p:spPr bwMode="auto">
          <a:xfrm>
            <a:off x="3849955" y="0"/>
            <a:ext cx="2946135" cy="496015"/>
          </a:xfrm>
          <a:prstGeom prst="rect">
            <a:avLst/>
          </a:prstGeom>
          <a:noFill/>
          <a:ln w="9525">
            <a:noFill/>
            <a:miter lim="800000"/>
            <a:headEnd/>
            <a:tailEnd/>
          </a:ln>
        </p:spPr>
        <p:txBody>
          <a:bodyPr vert="horz" wrap="square" lIns="91535" tIns="45767" rIns="91535" bIns="45767" numCol="1" anchor="t" anchorCtr="0" compatLnSpc="1">
            <a:prstTxWarp prst="textNoShape">
              <a:avLst/>
            </a:prstTxWarp>
          </a:bodyPr>
          <a:lstStyle>
            <a:lvl1pPr algn="r" defTabSz="914522">
              <a:defRPr sz="1200">
                <a:latin typeface="Arial" charset="0"/>
              </a:defRPr>
            </a:lvl1pPr>
          </a:lstStyle>
          <a:p>
            <a:endParaRPr lang="it-IT"/>
          </a:p>
        </p:txBody>
      </p:sp>
      <p:sp>
        <p:nvSpPr>
          <p:cNvPr id="628740" name="Rectangle 4"/>
          <p:cNvSpPr>
            <a:spLocks noGrp="1" noChangeArrowheads="1"/>
          </p:cNvSpPr>
          <p:nvPr>
            <p:ph type="ftr" sz="quarter" idx="2"/>
          </p:nvPr>
        </p:nvSpPr>
        <p:spPr bwMode="auto">
          <a:xfrm>
            <a:off x="0" y="9429039"/>
            <a:ext cx="2946135" cy="496015"/>
          </a:xfrm>
          <a:prstGeom prst="rect">
            <a:avLst/>
          </a:prstGeom>
          <a:noFill/>
          <a:ln w="9525">
            <a:noFill/>
            <a:miter lim="800000"/>
            <a:headEnd/>
            <a:tailEnd/>
          </a:ln>
        </p:spPr>
        <p:txBody>
          <a:bodyPr vert="horz" wrap="square" lIns="91535" tIns="45767" rIns="91535" bIns="45767" numCol="1" anchor="b" anchorCtr="0" compatLnSpc="1">
            <a:prstTxWarp prst="textNoShape">
              <a:avLst/>
            </a:prstTxWarp>
          </a:bodyPr>
          <a:lstStyle>
            <a:lvl1pPr defTabSz="914522">
              <a:defRPr sz="1200">
                <a:latin typeface="Arial" charset="0"/>
              </a:defRPr>
            </a:lvl1pPr>
          </a:lstStyle>
          <a:p>
            <a:endParaRPr lang="it-IT"/>
          </a:p>
        </p:txBody>
      </p:sp>
      <p:sp>
        <p:nvSpPr>
          <p:cNvPr id="628741" name="Rectangle 5"/>
          <p:cNvSpPr>
            <a:spLocks noGrp="1" noChangeArrowheads="1"/>
          </p:cNvSpPr>
          <p:nvPr>
            <p:ph type="sldNum" sz="quarter" idx="3"/>
          </p:nvPr>
        </p:nvSpPr>
        <p:spPr bwMode="auto">
          <a:xfrm>
            <a:off x="3849955" y="9429039"/>
            <a:ext cx="2946135" cy="496015"/>
          </a:xfrm>
          <a:prstGeom prst="rect">
            <a:avLst/>
          </a:prstGeom>
          <a:noFill/>
          <a:ln w="9525">
            <a:noFill/>
            <a:miter lim="800000"/>
            <a:headEnd/>
            <a:tailEnd/>
          </a:ln>
        </p:spPr>
        <p:txBody>
          <a:bodyPr vert="horz" wrap="square" lIns="91535" tIns="45767" rIns="91535" bIns="45767" numCol="1" anchor="b" anchorCtr="0" compatLnSpc="1">
            <a:prstTxWarp prst="textNoShape">
              <a:avLst/>
            </a:prstTxWarp>
          </a:bodyPr>
          <a:lstStyle>
            <a:lvl1pPr algn="r" defTabSz="914522">
              <a:defRPr sz="1200">
                <a:latin typeface="Arial" charset="0"/>
              </a:defRPr>
            </a:lvl1pPr>
          </a:lstStyle>
          <a:p>
            <a:fld id="{3B323AA3-7E86-49BB-9725-1E4B07414E83}" type="slidenum">
              <a:rPr lang="it-IT"/>
              <a:pPr/>
              <a:t>‹N°›</a:t>
            </a:fld>
            <a:endParaRPr lang="it-IT"/>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8370" name="Rectangle 2"/>
          <p:cNvSpPr>
            <a:spLocks noGrp="1" noChangeArrowheads="1"/>
          </p:cNvSpPr>
          <p:nvPr>
            <p:ph type="hdr" sz="quarter"/>
          </p:nvPr>
        </p:nvSpPr>
        <p:spPr bwMode="auto">
          <a:xfrm>
            <a:off x="0" y="1"/>
            <a:ext cx="2919179" cy="516616"/>
          </a:xfrm>
          <a:prstGeom prst="rect">
            <a:avLst/>
          </a:prstGeom>
          <a:noFill/>
          <a:ln w="9525">
            <a:noFill/>
            <a:miter lim="800000"/>
            <a:headEnd/>
            <a:tailEnd/>
          </a:ln>
          <a:effectLst/>
        </p:spPr>
        <p:txBody>
          <a:bodyPr vert="horz" wrap="square" lIns="88208" tIns="44104" rIns="88208" bIns="44104" numCol="1" anchor="t" anchorCtr="0" compatLnSpc="1">
            <a:prstTxWarp prst="textNoShape">
              <a:avLst/>
            </a:prstTxWarp>
          </a:bodyPr>
          <a:lstStyle>
            <a:lvl1pPr defTabSz="882823">
              <a:defRPr sz="1200"/>
            </a:lvl1pPr>
          </a:lstStyle>
          <a:p>
            <a:endParaRPr lang="en-US"/>
          </a:p>
        </p:txBody>
      </p:sp>
      <p:sp>
        <p:nvSpPr>
          <p:cNvPr id="58371" name="Rectangle 3"/>
          <p:cNvSpPr>
            <a:spLocks noGrp="1" noChangeArrowheads="1"/>
          </p:cNvSpPr>
          <p:nvPr>
            <p:ph type="dt" idx="1"/>
          </p:nvPr>
        </p:nvSpPr>
        <p:spPr bwMode="auto">
          <a:xfrm>
            <a:off x="3867397" y="1"/>
            <a:ext cx="2917593" cy="516616"/>
          </a:xfrm>
          <a:prstGeom prst="rect">
            <a:avLst/>
          </a:prstGeom>
          <a:noFill/>
          <a:ln w="9525">
            <a:noFill/>
            <a:miter lim="800000"/>
            <a:headEnd/>
            <a:tailEnd/>
          </a:ln>
          <a:effectLst/>
        </p:spPr>
        <p:txBody>
          <a:bodyPr vert="horz" wrap="square" lIns="88208" tIns="44104" rIns="88208" bIns="44104" numCol="1" anchor="t" anchorCtr="0" compatLnSpc="1">
            <a:prstTxWarp prst="textNoShape">
              <a:avLst/>
            </a:prstTxWarp>
          </a:bodyPr>
          <a:lstStyle>
            <a:lvl1pPr algn="r" defTabSz="882823">
              <a:defRPr sz="1200"/>
            </a:lvl1pPr>
          </a:lstStyle>
          <a:p>
            <a:fld id="{133E4C13-2E33-430A-90ED-4117EE0F8CA5}" type="datetimeFigureOut">
              <a:rPr lang="en-US"/>
              <a:pPr/>
              <a:t>9/16/2015</a:t>
            </a:fld>
            <a:endParaRPr lang="en-US"/>
          </a:p>
        </p:txBody>
      </p:sp>
      <p:sp>
        <p:nvSpPr>
          <p:cNvPr id="58372" name="Rectangle 4"/>
          <p:cNvSpPr>
            <a:spLocks noGrp="1" noRot="1" noChangeAspect="1" noChangeArrowheads="1" noTextEdit="1"/>
          </p:cNvSpPr>
          <p:nvPr>
            <p:ph type="sldImg" idx="2"/>
          </p:nvPr>
        </p:nvSpPr>
        <p:spPr bwMode="auto">
          <a:xfrm>
            <a:off x="760413" y="738188"/>
            <a:ext cx="5338762" cy="3695700"/>
          </a:xfrm>
          <a:prstGeom prst="rect">
            <a:avLst/>
          </a:prstGeom>
          <a:noFill/>
          <a:ln w="9525">
            <a:solidFill>
              <a:srgbClr val="000000"/>
            </a:solidFill>
            <a:miter lim="800000"/>
            <a:headEnd/>
            <a:tailEnd/>
          </a:ln>
          <a:effectLst/>
        </p:spPr>
      </p:sp>
      <p:sp>
        <p:nvSpPr>
          <p:cNvPr id="58373" name="Rectangle 5"/>
          <p:cNvSpPr>
            <a:spLocks noGrp="1" noChangeArrowheads="1"/>
          </p:cNvSpPr>
          <p:nvPr>
            <p:ph type="body" sz="quarter" idx="3"/>
          </p:nvPr>
        </p:nvSpPr>
        <p:spPr bwMode="auto">
          <a:xfrm>
            <a:off x="875278" y="4730367"/>
            <a:ext cx="5034434" cy="4434025"/>
          </a:xfrm>
          <a:prstGeom prst="rect">
            <a:avLst/>
          </a:prstGeom>
          <a:noFill/>
          <a:ln w="9525">
            <a:noFill/>
            <a:miter lim="800000"/>
            <a:headEnd/>
            <a:tailEnd/>
          </a:ln>
          <a:effectLst/>
        </p:spPr>
        <p:txBody>
          <a:bodyPr vert="horz" wrap="square" lIns="88208" tIns="44104" rIns="88208" bIns="44104"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8374" name="Rectangle 6"/>
          <p:cNvSpPr>
            <a:spLocks noGrp="1" noChangeArrowheads="1"/>
          </p:cNvSpPr>
          <p:nvPr>
            <p:ph type="ftr" sz="quarter" idx="4"/>
          </p:nvPr>
        </p:nvSpPr>
        <p:spPr bwMode="auto">
          <a:xfrm>
            <a:off x="0" y="9460733"/>
            <a:ext cx="2919179" cy="442135"/>
          </a:xfrm>
          <a:prstGeom prst="rect">
            <a:avLst/>
          </a:prstGeom>
          <a:noFill/>
          <a:ln w="9525">
            <a:noFill/>
            <a:miter lim="800000"/>
            <a:headEnd/>
            <a:tailEnd/>
          </a:ln>
          <a:effectLst/>
        </p:spPr>
        <p:txBody>
          <a:bodyPr vert="horz" wrap="square" lIns="88208" tIns="44104" rIns="88208" bIns="44104" numCol="1" anchor="b" anchorCtr="0" compatLnSpc="1">
            <a:prstTxWarp prst="textNoShape">
              <a:avLst/>
            </a:prstTxWarp>
          </a:bodyPr>
          <a:lstStyle>
            <a:lvl1pPr defTabSz="882823">
              <a:defRPr sz="1200"/>
            </a:lvl1pPr>
          </a:lstStyle>
          <a:p>
            <a:endParaRPr lang="en-US"/>
          </a:p>
        </p:txBody>
      </p:sp>
      <p:sp>
        <p:nvSpPr>
          <p:cNvPr id="58375" name="Rectangle 7"/>
          <p:cNvSpPr>
            <a:spLocks noGrp="1" noChangeArrowheads="1"/>
          </p:cNvSpPr>
          <p:nvPr>
            <p:ph type="sldNum" sz="quarter" idx="5"/>
          </p:nvPr>
        </p:nvSpPr>
        <p:spPr bwMode="auto">
          <a:xfrm>
            <a:off x="3867397" y="9460733"/>
            <a:ext cx="2917593" cy="442135"/>
          </a:xfrm>
          <a:prstGeom prst="rect">
            <a:avLst/>
          </a:prstGeom>
          <a:noFill/>
          <a:ln w="9525">
            <a:noFill/>
            <a:miter lim="800000"/>
            <a:headEnd/>
            <a:tailEnd/>
          </a:ln>
          <a:effectLst/>
        </p:spPr>
        <p:txBody>
          <a:bodyPr vert="horz" wrap="square" lIns="88208" tIns="44104" rIns="88208" bIns="44104" numCol="1" anchor="b" anchorCtr="0" compatLnSpc="1">
            <a:prstTxWarp prst="textNoShape">
              <a:avLst/>
            </a:prstTxWarp>
          </a:bodyPr>
          <a:lstStyle>
            <a:lvl1pPr algn="r" defTabSz="882823">
              <a:defRPr sz="1200"/>
            </a:lvl1pPr>
          </a:lstStyle>
          <a:p>
            <a:fld id="{A786D011-E8F0-4D28-A3E1-6A23A132FCB2}" type="slidenum">
              <a:rPr lang="en-US"/>
              <a:pPr/>
              <a:t>‹N°›</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Calibri" pitchFamily="34" charset="0"/>
        <a:ea typeface="+mn-ea"/>
        <a:cs typeface="+mn-cs"/>
      </a:defRPr>
    </a:lvl1pPr>
    <a:lvl2pPr marL="457200" algn="l" rtl="0" fontAlgn="base">
      <a:spcBef>
        <a:spcPct val="30000"/>
      </a:spcBef>
      <a:spcAft>
        <a:spcPct val="0"/>
      </a:spcAft>
      <a:defRPr sz="1200" kern="1200">
        <a:solidFill>
          <a:schemeClr val="tx1"/>
        </a:solidFill>
        <a:latin typeface="Calibri" pitchFamily="34" charset="0"/>
        <a:ea typeface="+mn-ea"/>
        <a:cs typeface="+mn-cs"/>
      </a:defRPr>
    </a:lvl2pPr>
    <a:lvl3pPr marL="914400" algn="l" rtl="0" fontAlgn="base">
      <a:spcBef>
        <a:spcPct val="30000"/>
      </a:spcBef>
      <a:spcAft>
        <a:spcPct val="0"/>
      </a:spcAft>
      <a:defRPr sz="1200" kern="1200">
        <a:solidFill>
          <a:schemeClr val="tx1"/>
        </a:solidFill>
        <a:latin typeface="Calibri" pitchFamily="34" charset="0"/>
        <a:ea typeface="+mn-ea"/>
        <a:cs typeface="+mn-cs"/>
      </a:defRPr>
    </a:lvl3pPr>
    <a:lvl4pPr marL="1371600" algn="l" rtl="0" fontAlgn="base">
      <a:spcBef>
        <a:spcPct val="30000"/>
      </a:spcBef>
      <a:spcAft>
        <a:spcPct val="0"/>
      </a:spcAft>
      <a:defRPr sz="1200" kern="1200">
        <a:solidFill>
          <a:schemeClr val="tx1"/>
        </a:solidFill>
        <a:latin typeface="Calibri" pitchFamily="34" charset="0"/>
        <a:ea typeface="+mn-ea"/>
        <a:cs typeface="+mn-cs"/>
      </a:defRPr>
    </a:lvl4pPr>
    <a:lvl5pPr marL="1828800" algn="l" rtl="0" fontAlgn="base">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Rot="1" noChangeAspect="1" noChangeArrowheads="1" noTextEdit="1"/>
          </p:cNvSpPr>
          <p:nvPr>
            <p:ph type="sldImg"/>
          </p:nvPr>
        </p:nvSpPr>
        <p:spPr>
          <a:ln/>
        </p:spPr>
      </p:sp>
      <p:sp>
        <p:nvSpPr>
          <p:cNvPr id="59395" name="Rectangle 3"/>
          <p:cNvSpPr>
            <a:spLocks noGrp="1" noChangeArrowheads="1"/>
          </p:cNvSpPr>
          <p:nvPr>
            <p:ph type="body" idx="1"/>
          </p:nvPr>
        </p:nvSpPr>
        <p:spPr/>
        <p:txBody>
          <a:bodyPr/>
          <a:lstStyle/>
          <a:p>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92" name="Rectangle 20"/>
          <p:cNvSpPr>
            <a:spLocks noChangeArrowheads="1"/>
          </p:cNvSpPr>
          <p:nvPr userDrawn="1"/>
        </p:nvSpPr>
        <p:spPr bwMode="auto">
          <a:xfrm>
            <a:off x="0" y="0"/>
            <a:ext cx="9906000" cy="1168400"/>
          </a:xfrm>
          <a:prstGeom prst="rect">
            <a:avLst/>
          </a:prstGeom>
          <a:solidFill>
            <a:schemeClr val="folHlink"/>
          </a:solidFill>
          <a:ln w="9525">
            <a:noFill/>
            <a:miter lim="800000"/>
            <a:headEnd/>
            <a:tailEnd/>
          </a:ln>
          <a:effectLst/>
        </p:spPr>
        <p:txBody>
          <a:bodyPr wrap="none" anchor="ctr"/>
          <a:lstStyle/>
          <a:p>
            <a:endParaRPr lang="fr-FR"/>
          </a:p>
        </p:txBody>
      </p:sp>
      <p:sp>
        <p:nvSpPr>
          <p:cNvPr id="3095" name="Rectangle 6"/>
          <p:cNvSpPr>
            <a:spLocks noGrp="1" noChangeArrowheads="1"/>
          </p:cNvSpPr>
          <p:nvPr>
            <p:ph type="title"/>
          </p:nvPr>
        </p:nvSpPr>
        <p:spPr bwMode="auto">
          <a:xfrm>
            <a:off x="344488" y="150813"/>
            <a:ext cx="8139112" cy="86201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it-IT" dirty="0" smtClean="0"/>
              <a:t>Click to edit Master title style</a:t>
            </a:r>
          </a:p>
        </p:txBody>
      </p:sp>
      <p:pic>
        <p:nvPicPr>
          <p:cNvPr id="6" name="Image 5" descr="logo CLS_08.png"/>
          <p:cNvPicPr/>
          <p:nvPr userDrawn="1"/>
        </p:nvPicPr>
        <p:blipFill>
          <a:blip r:embed="rId3" cstate="print"/>
          <a:stretch>
            <a:fillRect/>
          </a:stretch>
        </p:blipFill>
        <p:spPr>
          <a:xfrm>
            <a:off x="8694307" y="220372"/>
            <a:ext cx="950958" cy="786193"/>
          </a:xfrm>
          <a:prstGeom prst="rect">
            <a:avLst/>
          </a:prstGeom>
        </p:spPr>
      </p:pic>
    </p:spTree>
  </p:cSld>
  <p:clrMap bg1="lt1" tx1="dk1" bg2="lt2" tx2="dk2" accent1="accent1" accent2="accent2" accent3="accent3" accent4="accent4" accent5="accent5" accent6="accent6" hlink="hlink" folHlink="folHlink"/>
  <p:sldLayoutIdLst>
    <p:sldLayoutId id="2147483903" r:id="rId1"/>
  </p:sldLayoutIdLst>
  <p:timing>
    <p:tnLst>
      <p:par>
        <p:cTn id="1" dur="indefinite" restart="never" nodeType="tmRoot"/>
      </p:par>
    </p:tnLst>
  </p:timing>
  <p:txStyles>
    <p:titleStyle>
      <a:lvl1pPr algn="ctr" rtl="0" eaLnBrk="0" fontAlgn="base" hangingPunct="0">
        <a:spcBef>
          <a:spcPct val="0"/>
        </a:spcBef>
        <a:spcAft>
          <a:spcPct val="0"/>
        </a:spcAft>
        <a:defRPr sz="3600" b="1">
          <a:solidFill>
            <a:schemeClr val="bg1"/>
          </a:solidFill>
          <a:latin typeface="Arial" charset="0"/>
          <a:ea typeface="+mj-ea"/>
          <a:cs typeface="+mj-cs"/>
        </a:defRPr>
      </a:lvl1pPr>
      <a:lvl2pPr algn="ctr" rtl="0" eaLnBrk="0" fontAlgn="base" hangingPunct="0">
        <a:spcBef>
          <a:spcPct val="0"/>
        </a:spcBef>
        <a:spcAft>
          <a:spcPct val="0"/>
        </a:spcAft>
        <a:defRPr sz="3600" b="1">
          <a:solidFill>
            <a:schemeClr val="bg1"/>
          </a:solidFill>
          <a:latin typeface="Arial" charset="0"/>
        </a:defRPr>
      </a:lvl2pPr>
      <a:lvl3pPr algn="ctr" rtl="0" eaLnBrk="0" fontAlgn="base" hangingPunct="0">
        <a:spcBef>
          <a:spcPct val="0"/>
        </a:spcBef>
        <a:spcAft>
          <a:spcPct val="0"/>
        </a:spcAft>
        <a:defRPr sz="3600" b="1">
          <a:solidFill>
            <a:schemeClr val="bg1"/>
          </a:solidFill>
          <a:latin typeface="Arial" charset="0"/>
        </a:defRPr>
      </a:lvl3pPr>
      <a:lvl4pPr algn="ctr" rtl="0" eaLnBrk="0" fontAlgn="base" hangingPunct="0">
        <a:spcBef>
          <a:spcPct val="0"/>
        </a:spcBef>
        <a:spcAft>
          <a:spcPct val="0"/>
        </a:spcAft>
        <a:defRPr sz="3600" b="1">
          <a:solidFill>
            <a:schemeClr val="bg1"/>
          </a:solidFill>
          <a:latin typeface="Arial" charset="0"/>
        </a:defRPr>
      </a:lvl4pPr>
      <a:lvl5pPr algn="ctr" rtl="0" eaLnBrk="0" fontAlgn="base" hangingPunct="0">
        <a:spcBef>
          <a:spcPct val="0"/>
        </a:spcBef>
        <a:spcAft>
          <a:spcPct val="0"/>
        </a:spcAft>
        <a:defRPr sz="3600" b="1">
          <a:solidFill>
            <a:schemeClr val="bg1"/>
          </a:solidFill>
          <a:latin typeface="Arial" charset="0"/>
        </a:defRPr>
      </a:lvl5pPr>
      <a:lvl6pPr marL="457200" algn="l" rtl="0" fontAlgn="base">
        <a:spcBef>
          <a:spcPct val="0"/>
        </a:spcBef>
        <a:spcAft>
          <a:spcPct val="0"/>
        </a:spcAft>
        <a:defRPr b="1">
          <a:solidFill>
            <a:schemeClr val="bg1"/>
          </a:solidFill>
          <a:latin typeface="Verdana" pitchFamily="34" charset="0"/>
        </a:defRPr>
      </a:lvl6pPr>
      <a:lvl7pPr marL="914400" algn="l" rtl="0" fontAlgn="base">
        <a:spcBef>
          <a:spcPct val="0"/>
        </a:spcBef>
        <a:spcAft>
          <a:spcPct val="0"/>
        </a:spcAft>
        <a:defRPr b="1">
          <a:solidFill>
            <a:schemeClr val="bg1"/>
          </a:solidFill>
          <a:latin typeface="Verdana" pitchFamily="34" charset="0"/>
        </a:defRPr>
      </a:lvl7pPr>
      <a:lvl8pPr marL="1371600" algn="l" rtl="0" fontAlgn="base">
        <a:spcBef>
          <a:spcPct val="0"/>
        </a:spcBef>
        <a:spcAft>
          <a:spcPct val="0"/>
        </a:spcAft>
        <a:defRPr b="1">
          <a:solidFill>
            <a:schemeClr val="bg1"/>
          </a:solidFill>
          <a:latin typeface="Verdana" pitchFamily="34" charset="0"/>
        </a:defRPr>
      </a:lvl8pPr>
      <a:lvl9pPr marL="1828800" algn="l" rtl="0" fontAlgn="base">
        <a:spcBef>
          <a:spcPct val="0"/>
        </a:spcBef>
        <a:spcAft>
          <a:spcPct val="0"/>
        </a:spcAft>
        <a:defRPr b="1">
          <a:solidFill>
            <a:schemeClr val="bg1"/>
          </a:solidFill>
          <a:latin typeface="Verdana" pitchFamily="34" charset="0"/>
        </a:defRPr>
      </a:lvl9pPr>
    </p:titleStyle>
    <p:bodyStyle>
      <a:lvl1pPr marL="342900" indent="-342900" algn="l" rtl="0" eaLnBrk="0" fontAlgn="base" hangingPunct="0">
        <a:lnSpc>
          <a:spcPct val="110000"/>
        </a:lnSpc>
        <a:spcBef>
          <a:spcPct val="20000"/>
        </a:spcBef>
        <a:spcAft>
          <a:spcPct val="0"/>
        </a:spcAft>
        <a:buClr>
          <a:srgbClr val="000066"/>
        </a:buClr>
        <a:buChar char="•"/>
        <a:defRPr sz="2800" b="1">
          <a:solidFill>
            <a:srgbClr val="00338D"/>
          </a:solidFill>
          <a:latin typeface="Arial" charset="0"/>
          <a:ea typeface="+mn-ea"/>
          <a:cs typeface="+mn-cs"/>
        </a:defRPr>
      </a:lvl1pPr>
      <a:lvl2pPr marL="1227138" indent="-419100" algn="l" rtl="0" eaLnBrk="0" fontAlgn="base" hangingPunct="0">
        <a:spcBef>
          <a:spcPct val="20000"/>
        </a:spcBef>
        <a:spcAft>
          <a:spcPct val="0"/>
        </a:spcAft>
        <a:buClr>
          <a:srgbClr val="000066"/>
        </a:buClr>
        <a:buFont typeface="NotesSoft-Bold" pitchFamily="2" charset="0"/>
        <a:buChar char="–"/>
        <a:defRPr sz="2800">
          <a:solidFill>
            <a:srgbClr val="00338D"/>
          </a:solidFill>
          <a:latin typeface="Arial" charset="0"/>
        </a:defRPr>
      </a:lvl2pPr>
      <a:lvl3pPr marL="1825625" indent="-419100" algn="l" rtl="0" eaLnBrk="0" fontAlgn="base" hangingPunct="0">
        <a:spcBef>
          <a:spcPct val="20000"/>
        </a:spcBef>
        <a:spcAft>
          <a:spcPct val="0"/>
        </a:spcAft>
        <a:buClr>
          <a:srgbClr val="000066"/>
        </a:buClr>
        <a:buFont typeface="NotesSoft-Bold" pitchFamily="2" charset="0"/>
        <a:buChar char="•"/>
        <a:defRPr sz="2800">
          <a:solidFill>
            <a:srgbClr val="00338D"/>
          </a:solidFill>
          <a:latin typeface="Arial" charset="0"/>
        </a:defRPr>
      </a:lvl3pPr>
      <a:lvl4pPr marL="2424113" indent="-419100" algn="l" rtl="0" eaLnBrk="0" fontAlgn="base" hangingPunct="0">
        <a:spcBef>
          <a:spcPct val="20000"/>
        </a:spcBef>
        <a:spcAft>
          <a:spcPct val="0"/>
        </a:spcAft>
        <a:buClr>
          <a:srgbClr val="000066"/>
        </a:buClr>
        <a:buFont typeface="NotesSoft-Bold" pitchFamily="2" charset="0"/>
        <a:buChar char="–"/>
        <a:defRPr sz="2800">
          <a:solidFill>
            <a:srgbClr val="00338D"/>
          </a:solidFill>
          <a:latin typeface="Arial" charset="0"/>
        </a:defRPr>
      </a:lvl4pPr>
      <a:lvl5pPr marL="3022600" indent="-419100" algn="l" rtl="0" eaLnBrk="0" fontAlgn="base" hangingPunct="0">
        <a:spcBef>
          <a:spcPct val="20000"/>
        </a:spcBef>
        <a:spcAft>
          <a:spcPct val="0"/>
        </a:spcAft>
        <a:buClr>
          <a:srgbClr val="000066"/>
        </a:buClr>
        <a:buFont typeface="NotesSoft-Bold" pitchFamily="2" charset="0"/>
        <a:buChar char="»"/>
        <a:defRPr sz="2800">
          <a:solidFill>
            <a:srgbClr val="00338D"/>
          </a:solidFill>
          <a:latin typeface="Arial" charset="0"/>
        </a:defRPr>
      </a:lvl5pPr>
      <a:lvl6pPr marL="3479800" indent="-419100" algn="l" rtl="0" fontAlgn="base">
        <a:spcBef>
          <a:spcPct val="20000"/>
        </a:spcBef>
        <a:spcAft>
          <a:spcPct val="0"/>
        </a:spcAft>
        <a:buClr>
          <a:srgbClr val="ED1B34"/>
        </a:buClr>
        <a:buFont typeface="NotesSoft-Bold" pitchFamily="2" charset="0"/>
        <a:defRPr sz="2800">
          <a:solidFill>
            <a:schemeClr val="bg2"/>
          </a:solidFill>
          <a:latin typeface="NotesSoft-Bold" pitchFamily="2" charset="0"/>
        </a:defRPr>
      </a:lvl6pPr>
      <a:lvl7pPr marL="3937000" indent="-419100" algn="l" rtl="0" fontAlgn="base">
        <a:spcBef>
          <a:spcPct val="20000"/>
        </a:spcBef>
        <a:spcAft>
          <a:spcPct val="0"/>
        </a:spcAft>
        <a:buClr>
          <a:srgbClr val="ED1B34"/>
        </a:buClr>
        <a:buFont typeface="NotesSoft-Bold" pitchFamily="2" charset="0"/>
        <a:defRPr sz="2800">
          <a:solidFill>
            <a:schemeClr val="bg2"/>
          </a:solidFill>
          <a:latin typeface="NotesSoft-Bold" pitchFamily="2" charset="0"/>
        </a:defRPr>
      </a:lvl7pPr>
      <a:lvl8pPr marL="4394200" indent="-419100" algn="l" rtl="0" fontAlgn="base">
        <a:spcBef>
          <a:spcPct val="20000"/>
        </a:spcBef>
        <a:spcAft>
          <a:spcPct val="0"/>
        </a:spcAft>
        <a:buClr>
          <a:srgbClr val="ED1B34"/>
        </a:buClr>
        <a:buFont typeface="NotesSoft-Bold" pitchFamily="2" charset="0"/>
        <a:defRPr sz="2800">
          <a:solidFill>
            <a:schemeClr val="bg2"/>
          </a:solidFill>
          <a:latin typeface="NotesSoft-Bold" pitchFamily="2" charset="0"/>
        </a:defRPr>
      </a:lvl8pPr>
      <a:lvl9pPr marL="4851400" indent="-419100" algn="l" rtl="0" fontAlgn="base">
        <a:spcBef>
          <a:spcPct val="20000"/>
        </a:spcBef>
        <a:spcAft>
          <a:spcPct val="0"/>
        </a:spcAft>
        <a:buClr>
          <a:srgbClr val="ED1B34"/>
        </a:buClr>
        <a:buFont typeface="NotesSoft-Bold" pitchFamily="2" charset="0"/>
        <a:defRPr sz="2800">
          <a:solidFill>
            <a:schemeClr val="bg2"/>
          </a:solidFill>
          <a:latin typeface="NotesSoft-Bold" pitchFamily="2"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12"/>
          <p:cNvSpPr txBox="1">
            <a:spLocks noChangeArrowheads="1"/>
          </p:cNvSpPr>
          <p:nvPr/>
        </p:nvSpPr>
        <p:spPr>
          <a:xfrm>
            <a:off x="209963" y="1966822"/>
            <a:ext cx="9477375" cy="3499449"/>
          </a:xfrm>
          <a:prstGeom prst="rect">
            <a:avLst/>
          </a:prstGeom>
        </p:spPr>
        <p:txBody>
          <a:bodyPr/>
          <a:lstStyle/>
          <a:p>
            <a:pPr algn="ctr">
              <a:lnSpc>
                <a:spcPct val="85000"/>
              </a:lnSpc>
              <a:spcBef>
                <a:spcPct val="20000"/>
              </a:spcBef>
              <a:buClr>
                <a:srgbClr val="000066"/>
              </a:buClr>
              <a:defRPr/>
            </a:pPr>
            <a:r>
              <a:rPr lang="en-US" sz="3200" b="1" kern="0" dirty="0" smtClean="0">
                <a:solidFill>
                  <a:srgbClr val="00338D"/>
                </a:solidFill>
                <a:latin typeface="Arial" charset="0"/>
              </a:rPr>
              <a:t>Orbit comparison for TOPEX/Poseidon mission between GFZ and GSFC</a:t>
            </a:r>
          </a:p>
          <a:p>
            <a:pPr>
              <a:buFont typeface="Arial" pitchFamily="34" charset="0"/>
              <a:buChar char="•"/>
            </a:pPr>
            <a:endParaRPr lang="en-US" sz="3200" b="1" kern="0" dirty="0" smtClean="0">
              <a:solidFill>
                <a:srgbClr val="00338D"/>
              </a:solidFill>
              <a:latin typeface="Arial" charset="0"/>
            </a:endParaRPr>
          </a:p>
          <a:p>
            <a:pPr algn="ctr">
              <a:lnSpc>
                <a:spcPct val="85000"/>
              </a:lnSpc>
              <a:spcBef>
                <a:spcPct val="20000"/>
              </a:spcBef>
              <a:buClr>
                <a:srgbClr val="000066"/>
              </a:buClr>
              <a:defRPr/>
            </a:pPr>
            <a:endParaRPr lang="en-US" sz="3200" b="1" kern="0" dirty="0" smtClean="0">
              <a:solidFill>
                <a:srgbClr val="00338D"/>
              </a:solidFill>
              <a:latin typeface="Arial" charset="0"/>
            </a:endParaRPr>
          </a:p>
          <a:p>
            <a:pPr>
              <a:lnSpc>
                <a:spcPct val="85000"/>
              </a:lnSpc>
              <a:spcBef>
                <a:spcPct val="20000"/>
              </a:spcBef>
              <a:buClr>
                <a:srgbClr val="000066"/>
              </a:buClr>
              <a:defRPr/>
            </a:pPr>
            <a:r>
              <a:rPr lang="en-US" sz="1400" b="1" kern="0" dirty="0" smtClean="0">
                <a:solidFill>
                  <a:srgbClr val="00338D"/>
                </a:solidFill>
                <a:latin typeface="Arial" charset="0"/>
              </a:rPr>
              <a:t>The GFZ orbit is referred to as </a:t>
            </a:r>
            <a:r>
              <a:rPr lang="en-US" sz="1400" kern="0" dirty="0" smtClean="0">
                <a:solidFill>
                  <a:srgbClr val="00338D"/>
                </a:solidFill>
                <a:latin typeface="Arial" charset="0"/>
              </a:rPr>
              <a:t>GFZ in the following study</a:t>
            </a:r>
          </a:p>
          <a:p>
            <a:pPr>
              <a:lnSpc>
                <a:spcPct val="85000"/>
              </a:lnSpc>
              <a:spcBef>
                <a:spcPct val="20000"/>
              </a:spcBef>
              <a:buClr>
                <a:srgbClr val="000066"/>
              </a:buClr>
              <a:defRPr/>
            </a:pPr>
            <a:r>
              <a:rPr lang="en-US" sz="1400" b="1" kern="0" dirty="0" smtClean="0">
                <a:solidFill>
                  <a:srgbClr val="00338D"/>
                </a:solidFill>
                <a:latin typeface="Arial" charset="0"/>
              </a:rPr>
              <a:t>The GSFC orbit is referred to as </a:t>
            </a:r>
            <a:r>
              <a:rPr lang="en-US" sz="1400" kern="0" dirty="0" smtClean="0">
                <a:solidFill>
                  <a:srgbClr val="00338D"/>
                </a:solidFill>
                <a:latin typeface="Arial" charset="0"/>
              </a:rPr>
              <a:t>SL</a:t>
            </a:r>
            <a:r>
              <a:rPr lang="fr-FR" sz="1400" kern="0" dirty="0" err="1" smtClean="0">
                <a:solidFill>
                  <a:srgbClr val="00338D"/>
                </a:solidFill>
                <a:latin typeface="Arial" charset="0"/>
              </a:rPr>
              <a:t>_cci</a:t>
            </a:r>
            <a:endParaRPr lang="en-US" sz="1200" i="1" kern="0" dirty="0" smtClean="0">
              <a:solidFill>
                <a:srgbClr val="00338D"/>
              </a:solidFill>
              <a:latin typeface="Arial" charset="0"/>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r>
              <a:rPr lang="en-US" sz="1600" b="1" kern="0" dirty="0" smtClean="0">
                <a:solidFill>
                  <a:srgbClr val="00338D"/>
                </a:solidFill>
                <a:latin typeface="Arial" charset="0"/>
              </a:rPr>
              <a:t>Lionel Zawadzki, Michael Ablain (CLS)</a:t>
            </a:r>
            <a:endParaRPr kumimoji="0" lang="en-US" sz="16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16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Regional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5" name="Rectangle 4"/>
          <p:cNvSpPr/>
          <p:nvPr/>
        </p:nvSpPr>
        <p:spPr>
          <a:xfrm>
            <a:off x="382436" y="1345269"/>
            <a:ext cx="4741653" cy="954107"/>
          </a:xfrm>
          <a:prstGeom prst="rect">
            <a:avLst/>
          </a:prstGeom>
        </p:spPr>
        <p:txBody>
          <a:bodyPr wrap="square">
            <a:spAutoFit/>
          </a:bodyPr>
          <a:lstStyle/>
          <a:p>
            <a:endParaRPr lang="en-US" sz="1400" dirty="0" smtClean="0">
              <a:solidFill>
                <a:srgbClr val="00338D"/>
              </a:solidFill>
              <a:latin typeface="Arial" pitchFamily="34" charset="0"/>
              <a:cs typeface="Arial" pitchFamily="34" charset="0"/>
            </a:endParaRPr>
          </a:p>
          <a:p>
            <a:pPr>
              <a:buFont typeface="Symbol"/>
              <a:buChar char="Þ"/>
            </a:pPr>
            <a:r>
              <a:rPr lang="en-US" sz="1400" dirty="0" smtClean="0">
                <a:solidFill>
                  <a:srgbClr val="00338D"/>
                </a:solidFill>
                <a:latin typeface="Arial" pitchFamily="34" charset="0"/>
                <a:cs typeface="Arial" pitchFamily="34" charset="0"/>
              </a:rPr>
              <a:t> Map of Sea Level Anomaly differences between two Orbits (over all the period)</a:t>
            </a:r>
          </a:p>
          <a:p>
            <a:endParaRPr lang="en-US" sz="1400" b="1" dirty="0" smtClean="0">
              <a:solidFill>
                <a:srgbClr val="00338D"/>
              </a:solidFill>
              <a:latin typeface="Arial" pitchFamily="34" charset="0"/>
              <a:cs typeface="Arial" pitchFamily="34" charset="0"/>
            </a:endParaRPr>
          </a:p>
        </p:txBody>
      </p:sp>
      <p:pic>
        <p:nvPicPr>
          <p:cNvPr id="6" name="Image 5" descr="DiffGrids.png"/>
          <p:cNvPicPr>
            <a:picLocks noChangeAspect="1"/>
          </p:cNvPicPr>
          <p:nvPr/>
        </p:nvPicPr>
        <p:blipFill>
          <a:blip r:embed="rId2" cstate="print"/>
          <a:stretch>
            <a:fillRect/>
          </a:stretch>
        </p:blipFill>
        <p:spPr>
          <a:xfrm>
            <a:off x="1622266" y="2363384"/>
            <a:ext cx="6453589" cy="4291636"/>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Tableau 9"/>
          <p:cNvGraphicFramePr>
            <a:graphicFrameLocks noGrp="1"/>
          </p:cNvGraphicFramePr>
          <p:nvPr/>
        </p:nvGraphicFramePr>
        <p:xfrm>
          <a:off x="251586" y="1281951"/>
          <a:ext cx="4248627" cy="5172810"/>
        </p:xfrm>
        <a:graphic>
          <a:graphicData uri="http://schemas.openxmlformats.org/drawingml/2006/table">
            <a:tbl>
              <a:tblPr/>
              <a:tblGrid>
                <a:gridCol w="1008105"/>
                <a:gridCol w="1008105"/>
                <a:gridCol w="2232417"/>
              </a:tblGrid>
              <a:tr h="411137">
                <a:tc gridSpan="3">
                  <a:txBody>
                    <a:bodyPr/>
                    <a:lstStyle/>
                    <a:p>
                      <a:pPr algn="ctr">
                        <a:spcAft>
                          <a:spcPts val="600"/>
                        </a:spcAft>
                      </a:pPr>
                      <a:r>
                        <a:rPr lang="en-US" sz="1200" dirty="0" smtClean="0">
                          <a:latin typeface="Trebuchet MS"/>
                          <a:ea typeface="Times New Roman"/>
                          <a:cs typeface="Times New Roman"/>
                        </a:rPr>
                        <a:t>TOPEX/Poseidon</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GFZ</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err="1" smtClean="0">
                          <a:latin typeface="Trebuchet MS"/>
                          <a:ea typeface="Calibri"/>
                          <a:cs typeface="Times New Roman"/>
                        </a:rPr>
                        <a:t>SL_cci</a:t>
                      </a:r>
                      <a:endParaRPr lang="fr-FR" sz="1000" b="1"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a:latin typeface="Trebuchet MS"/>
                          <a:ea typeface="Calibri"/>
                          <a:cs typeface="Times New Roman"/>
                        </a:rPr>
                        <a:t>Global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Long-term evolution (trend)</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rowSpan="4">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no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rgbClr val="FBD4B4"/>
                    </a:solidFill>
                  </a:tcPr>
                </a:tc>
              </a:tr>
              <a:tr h="562507">
                <a:tc>
                  <a:txBody>
                    <a:bodyPr/>
                    <a:lstStyle/>
                    <a:p>
                      <a:pPr algn="ctr">
                        <a:spcAft>
                          <a:spcPts val="600"/>
                        </a:spcAft>
                      </a:pPr>
                      <a:r>
                        <a:rPr lang="en-US" sz="1200">
                          <a:latin typeface="Trebuchet MS"/>
                          <a:ea typeface="Calibri"/>
                          <a:cs typeface="Times New Roman"/>
                        </a:rPr>
                        <a:t>Mesoscale</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Signals &lt; 2 months</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14" name="Rectangle 13"/>
          <p:cNvSpPr/>
          <p:nvPr/>
        </p:nvSpPr>
        <p:spPr>
          <a:xfrm>
            <a:off x="5486398" y="2236003"/>
            <a:ext cx="4212773" cy="2677656"/>
          </a:xfrm>
          <a:prstGeom prst="rect">
            <a:avLst/>
          </a:prstGeom>
        </p:spPr>
        <p:txBody>
          <a:bodyPr wrap="square">
            <a:spAutoFit/>
          </a:bodyPr>
          <a:lstStyle/>
          <a:p>
            <a:pPr>
              <a:buFont typeface="Symbol"/>
              <a:buChar char="Þ"/>
            </a:pPr>
            <a:r>
              <a:rPr lang="en-GB" sz="1400" dirty="0" smtClean="0">
                <a:solidFill>
                  <a:srgbClr val="00338D"/>
                </a:solidFill>
                <a:latin typeface="Arial" pitchFamily="34" charset="0"/>
                <a:cs typeface="Arial" pitchFamily="34" charset="0"/>
              </a:rPr>
              <a:t> A</a:t>
            </a:r>
            <a:r>
              <a:rPr lang="en-US" sz="1400" dirty="0" err="1" smtClean="0">
                <a:solidFill>
                  <a:srgbClr val="00338D"/>
                </a:solidFill>
                <a:latin typeface="Arial" pitchFamily="34" charset="0"/>
                <a:cs typeface="Arial" pitchFamily="34" charset="0"/>
              </a:rPr>
              <a:t>mplitudes</a:t>
            </a:r>
            <a:r>
              <a:rPr lang="en-US" sz="1400" dirty="0" smtClean="0">
                <a:solidFill>
                  <a:srgbClr val="00338D"/>
                </a:solidFill>
                <a:latin typeface="Arial" pitchFamily="34" charset="0"/>
                <a:cs typeface="Arial" pitchFamily="34" charset="0"/>
              </a:rPr>
              <a:t> differences reach 3mm or -3mm for annual and semi-annual signal (see figures on next slide). </a:t>
            </a:r>
          </a:p>
          <a:p>
            <a:endParaRPr lang="en-US" sz="1400" dirty="0" smtClean="0">
              <a:solidFill>
                <a:srgbClr val="00338D"/>
              </a:solidFill>
              <a:latin typeface="Arial" pitchFamily="34" charset="0"/>
              <a:cs typeface="Arial" pitchFamily="34" charset="0"/>
            </a:endParaRPr>
          </a:p>
          <a:p>
            <a:pPr>
              <a:buFont typeface="Symbol"/>
              <a:buChar char="Þ"/>
            </a:pPr>
            <a:r>
              <a:rPr lang="en-US" sz="1400" dirty="0" smtClean="0">
                <a:solidFill>
                  <a:srgbClr val="00338D"/>
                </a:solidFill>
                <a:latin typeface="Arial" pitchFamily="34" charset="0"/>
                <a:cs typeface="Arial" pitchFamily="34" charset="0"/>
              </a:rPr>
              <a:t>  These differences are small and it is not possible to determine which orbit is the best one for theses scales.</a:t>
            </a:r>
          </a:p>
          <a:p>
            <a:pPr>
              <a:buFont typeface="Symbol"/>
              <a:buChar char="Þ"/>
            </a:pPr>
            <a:endParaRPr lang="en-US" sz="1400" dirty="0" smtClean="0">
              <a:solidFill>
                <a:srgbClr val="00338D"/>
              </a:solidFill>
              <a:latin typeface="Arial" pitchFamily="34" charset="0"/>
              <a:cs typeface="Arial" pitchFamily="34" charset="0"/>
            </a:endParaRPr>
          </a:p>
          <a:p>
            <a:pPr>
              <a:buFont typeface="Symbol"/>
              <a:buChar char="Þ"/>
            </a:pPr>
            <a:r>
              <a:rPr lang="en-US" sz="1400" dirty="0" smtClean="0">
                <a:solidFill>
                  <a:srgbClr val="00338D"/>
                </a:solidFill>
                <a:latin typeface="Arial" pitchFamily="34" charset="0"/>
                <a:cs typeface="Arial" pitchFamily="34" charset="0"/>
              </a:rPr>
              <a:t> However, the impact on the phases is significant as it reaches 10° (about 10 days of phase shift)</a:t>
            </a:r>
          </a:p>
          <a:p>
            <a:pPr>
              <a:buFont typeface="Symbol"/>
              <a:buChar char="Þ"/>
            </a:pPr>
            <a:endParaRPr lang="en-US" sz="1400" dirty="0" smtClean="0">
              <a:solidFill>
                <a:srgbClr val="00338D"/>
              </a:solidFill>
              <a:latin typeface="Arial" pitchFamily="34" charset="0"/>
              <a:cs typeface="Arial" pitchFamily="34" charset="0"/>
            </a:endParaRPr>
          </a:p>
          <a:p>
            <a:pPr>
              <a:buFont typeface="Symbol"/>
              <a:buChar char="Þ"/>
            </a:pPr>
            <a:endParaRPr lang="en-US" sz="1400" dirty="0" smtClean="0">
              <a:solidFill>
                <a:srgbClr val="00338D"/>
              </a:solidFill>
              <a:latin typeface="Arial" pitchFamily="34" charset="0"/>
              <a:cs typeface="Arial" pitchFamily="34" charset="0"/>
            </a:endParaRPr>
          </a:p>
        </p:txBody>
      </p:sp>
      <p:sp>
        <p:nvSpPr>
          <p:cNvPr id="8"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Regional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9" name="Rectangle 12"/>
          <p:cNvSpPr txBox="1">
            <a:spLocks noChangeArrowheads="1"/>
          </p:cNvSpPr>
          <p:nvPr/>
        </p:nvSpPr>
        <p:spPr>
          <a:xfrm>
            <a:off x="5501127" y="1282109"/>
            <a:ext cx="4150659" cy="786177"/>
          </a:xfrm>
          <a:prstGeom prst="rect">
            <a:avLst/>
          </a:prstGeom>
        </p:spPr>
        <p:style>
          <a:lnRef idx="1">
            <a:schemeClr val="accent5"/>
          </a:lnRef>
          <a:fillRef idx="2">
            <a:schemeClr val="accent5"/>
          </a:fillRef>
          <a:effectRef idx="1">
            <a:schemeClr val="accent5"/>
          </a:effectRef>
          <a:fontRef idx="minor">
            <a:schemeClr val="dk1"/>
          </a:fontRef>
        </p:style>
        <p:txBody>
          <a:bodyPr/>
          <a:lstStyle/>
          <a:p>
            <a:r>
              <a:rPr lang="en-GB" dirty="0" smtClean="0">
                <a:solidFill>
                  <a:srgbClr val="00338D"/>
                </a:solidFill>
                <a:latin typeface="Arial" pitchFamily="34" charset="0"/>
                <a:cs typeface="Arial" pitchFamily="34" charset="0"/>
              </a:rPr>
              <a:t>Low impact detected on Annual and Semi-Annual Signals</a:t>
            </a: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7" name="Rectangle 6"/>
          <p:cNvSpPr/>
          <p:nvPr/>
        </p:nvSpPr>
        <p:spPr>
          <a:xfrm>
            <a:off x="1259232" y="5332228"/>
            <a:ext cx="1008000" cy="574159"/>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fr-F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Regional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7" name="Rectangle 6"/>
          <p:cNvSpPr/>
          <p:nvPr/>
        </p:nvSpPr>
        <p:spPr>
          <a:xfrm>
            <a:off x="762000" y="1336031"/>
            <a:ext cx="8469085" cy="738664"/>
          </a:xfrm>
          <a:prstGeom prst="rect">
            <a:avLst/>
          </a:prstGeom>
        </p:spPr>
        <p:txBody>
          <a:bodyPr wrap="square">
            <a:spAutoFit/>
          </a:bodyPr>
          <a:lstStyle/>
          <a:p>
            <a:pPr>
              <a:buFont typeface="Symbol"/>
              <a:buChar char="Þ"/>
            </a:pPr>
            <a:r>
              <a:rPr lang="en-US" sz="1400" dirty="0" smtClean="0">
                <a:solidFill>
                  <a:srgbClr val="00338D"/>
                </a:solidFill>
                <a:latin typeface="Arial" pitchFamily="34" charset="0"/>
                <a:cs typeface="Arial" pitchFamily="34" charset="0"/>
              </a:rPr>
              <a:t> Map of Sea Level Anomaly differences </a:t>
            </a:r>
            <a:r>
              <a:rPr lang="en-US" sz="1400" b="1" dirty="0" smtClean="0">
                <a:solidFill>
                  <a:srgbClr val="00338D"/>
                </a:solidFill>
                <a:latin typeface="Arial" pitchFamily="34" charset="0"/>
                <a:cs typeface="Arial" pitchFamily="34" charset="0"/>
              </a:rPr>
              <a:t>amplitude</a:t>
            </a:r>
            <a:r>
              <a:rPr lang="en-US" sz="1400" dirty="0" smtClean="0">
                <a:solidFill>
                  <a:srgbClr val="00338D"/>
                </a:solidFill>
                <a:latin typeface="Arial" pitchFamily="34" charset="0"/>
                <a:cs typeface="Arial" pitchFamily="34" charset="0"/>
              </a:rPr>
              <a:t> for </a:t>
            </a:r>
            <a:r>
              <a:rPr lang="en-US" sz="1400" b="1" dirty="0" smtClean="0">
                <a:solidFill>
                  <a:srgbClr val="00338D"/>
                </a:solidFill>
                <a:latin typeface="Arial" pitchFamily="34" charset="0"/>
                <a:cs typeface="Arial" pitchFamily="34" charset="0"/>
              </a:rPr>
              <a:t>annual signal</a:t>
            </a:r>
          </a:p>
          <a:p>
            <a:pPr>
              <a:buFont typeface="Symbol"/>
              <a:buChar char="Þ"/>
            </a:pPr>
            <a:endParaRPr lang="en-US" sz="1400" dirty="0" smtClean="0">
              <a:solidFill>
                <a:srgbClr val="00338D"/>
              </a:solidFill>
              <a:latin typeface="Arial" pitchFamily="34" charset="0"/>
              <a:cs typeface="Arial" pitchFamily="34" charset="0"/>
            </a:endParaRPr>
          </a:p>
          <a:p>
            <a:pPr>
              <a:buFont typeface="Symbol"/>
              <a:buChar char="Þ"/>
            </a:pPr>
            <a:r>
              <a:rPr lang="en-US" sz="1400" dirty="0" smtClean="0">
                <a:solidFill>
                  <a:srgbClr val="00338D"/>
                </a:solidFill>
                <a:latin typeface="Arial" pitchFamily="34" charset="0"/>
                <a:cs typeface="Arial" pitchFamily="34" charset="0"/>
              </a:rPr>
              <a:t> Map of Sea Level Anomaly differences </a:t>
            </a:r>
            <a:r>
              <a:rPr lang="en-US" sz="1400" b="1" dirty="0" smtClean="0">
                <a:solidFill>
                  <a:srgbClr val="00338D"/>
                </a:solidFill>
                <a:latin typeface="Arial" pitchFamily="34" charset="0"/>
                <a:cs typeface="Arial" pitchFamily="34" charset="0"/>
              </a:rPr>
              <a:t>amplitude</a:t>
            </a:r>
            <a:r>
              <a:rPr lang="en-US" sz="1400" dirty="0" smtClean="0">
                <a:solidFill>
                  <a:srgbClr val="00338D"/>
                </a:solidFill>
                <a:latin typeface="Arial" pitchFamily="34" charset="0"/>
                <a:cs typeface="Arial" pitchFamily="34" charset="0"/>
              </a:rPr>
              <a:t> for </a:t>
            </a:r>
            <a:r>
              <a:rPr lang="en-US" sz="1400" b="1" dirty="0" smtClean="0">
                <a:solidFill>
                  <a:srgbClr val="00338D"/>
                </a:solidFill>
                <a:latin typeface="Arial" pitchFamily="34" charset="0"/>
                <a:cs typeface="Arial" pitchFamily="34" charset="0"/>
              </a:rPr>
              <a:t>semi-annual signal</a:t>
            </a:r>
          </a:p>
        </p:txBody>
      </p:sp>
      <p:pic>
        <p:nvPicPr>
          <p:cNvPr id="9" name="Image 8" descr="DiffGrids_Ampli6M.png"/>
          <p:cNvPicPr>
            <a:picLocks noChangeAspect="1"/>
          </p:cNvPicPr>
          <p:nvPr/>
        </p:nvPicPr>
        <p:blipFill>
          <a:blip r:embed="rId2" cstate="print"/>
          <a:stretch>
            <a:fillRect/>
          </a:stretch>
        </p:blipFill>
        <p:spPr>
          <a:xfrm>
            <a:off x="5156348" y="3846425"/>
            <a:ext cx="4372962" cy="2908020"/>
          </a:xfrm>
          <a:prstGeom prst="rect">
            <a:avLst/>
          </a:prstGeom>
        </p:spPr>
      </p:pic>
      <p:pic>
        <p:nvPicPr>
          <p:cNvPr id="8" name="Image 7" descr="DiffGrids_Ampli1Y.png"/>
          <p:cNvPicPr>
            <a:picLocks noChangeAspect="1"/>
          </p:cNvPicPr>
          <p:nvPr/>
        </p:nvPicPr>
        <p:blipFill>
          <a:blip r:embed="rId3" cstate="print"/>
          <a:stretch>
            <a:fillRect/>
          </a:stretch>
        </p:blipFill>
        <p:spPr>
          <a:xfrm>
            <a:off x="344747" y="2946584"/>
            <a:ext cx="4254365" cy="2829153"/>
          </a:xfrm>
          <a:prstGeom prst="rect">
            <a:avLst/>
          </a:prstGeom>
        </p:spPr>
      </p:pic>
      <p:sp>
        <p:nvSpPr>
          <p:cNvPr id="11" name="ZoneTexte 10"/>
          <p:cNvSpPr txBox="1"/>
          <p:nvPr/>
        </p:nvSpPr>
        <p:spPr>
          <a:xfrm>
            <a:off x="4968606" y="3404214"/>
            <a:ext cx="4737254" cy="400110"/>
          </a:xfrm>
          <a:prstGeom prst="rect">
            <a:avLst/>
          </a:prstGeom>
          <a:noFill/>
        </p:spPr>
        <p:txBody>
          <a:bodyPr wrap="square" rtlCol="0">
            <a:spAutoFit/>
          </a:bodyPr>
          <a:lstStyle/>
          <a:p>
            <a:pPr algn="ctr"/>
            <a:r>
              <a:rPr lang="fr-FR" sz="1000" dirty="0" smtClean="0"/>
              <a:t>SLA </a:t>
            </a:r>
            <a:r>
              <a:rPr lang="fr-FR" sz="1000" dirty="0" err="1" smtClean="0"/>
              <a:t>with</a:t>
            </a:r>
            <a:r>
              <a:rPr lang="fr-FR" sz="1000" dirty="0" smtClean="0"/>
              <a:t> GFZ amplitude – SLA </a:t>
            </a:r>
            <a:r>
              <a:rPr lang="fr-FR" sz="1000" dirty="0" err="1" smtClean="0"/>
              <a:t>with</a:t>
            </a:r>
            <a:r>
              <a:rPr lang="fr-FR" sz="1000" dirty="0" smtClean="0"/>
              <a:t> </a:t>
            </a:r>
            <a:r>
              <a:rPr lang="fr-FR" sz="1000" dirty="0" err="1" smtClean="0"/>
              <a:t>SL_cci</a:t>
            </a:r>
            <a:r>
              <a:rPr lang="fr-FR" sz="1000" dirty="0" smtClean="0"/>
              <a:t> amplitude : </a:t>
            </a:r>
            <a:r>
              <a:rPr lang="fr-FR" sz="1000" dirty="0" err="1" smtClean="0"/>
              <a:t>semi-annual</a:t>
            </a:r>
            <a:r>
              <a:rPr lang="fr-FR" sz="1000" dirty="0" smtClean="0"/>
              <a:t> signal</a:t>
            </a:r>
            <a:endParaRPr lang="fr-FR" sz="1000" dirty="0"/>
          </a:p>
        </p:txBody>
      </p:sp>
      <p:sp>
        <p:nvSpPr>
          <p:cNvPr id="12" name="ZoneTexte 11"/>
          <p:cNvSpPr txBox="1"/>
          <p:nvPr/>
        </p:nvSpPr>
        <p:spPr>
          <a:xfrm>
            <a:off x="152399" y="2465946"/>
            <a:ext cx="4737254" cy="246221"/>
          </a:xfrm>
          <a:prstGeom prst="rect">
            <a:avLst/>
          </a:prstGeom>
          <a:noFill/>
        </p:spPr>
        <p:txBody>
          <a:bodyPr wrap="square" rtlCol="0">
            <a:spAutoFit/>
          </a:bodyPr>
          <a:lstStyle/>
          <a:p>
            <a:pPr algn="ctr"/>
            <a:r>
              <a:rPr lang="fr-FR" sz="1000" dirty="0" smtClean="0"/>
              <a:t>SLA </a:t>
            </a:r>
            <a:r>
              <a:rPr lang="fr-FR" sz="1000" dirty="0" err="1" smtClean="0"/>
              <a:t>with</a:t>
            </a:r>
            <a:r>
              <a:rPr lang="fr-FR" sz="1000" dirty="0" smtClean="0"/>
              <a:t> GFZ amplitude – SLA </a:t>
            </a:r>
            <a:r>
              <a:rPr lang="fr-FR" sz="1000" dirty="0" err="1" smtClean="0"/>
              <a:t>with</a:t>
            </a:r>
            <a:r>
              <a:rPr lang="fr-FR" sz="1000" dirty="0" smtClean="0"/>
              <a:t> </a:t>
            </a:r>
            <a:r>
              <a:rPr lang="fr-FR" sz="1000" dirty="0" err="1" smtClean="0"/>
              <a:t>SL_cci</a:t>
            </a:r>
            <a:r>
              <a:rPr lang="fr-FR" sz="1000" dirty="0" smtClean="0"/>
              <a:t> amplitude : </a:t>
            </a:r>
            <a:r>
              <a:rPr lang="fr-FR" sz="1000" dirty="0" err="1" smtClean="0"/>
              <a:t>annual</a:t>
            </a:r>
            <a:r>
              <a:rPr lang="fr-FR" sz="1000" dirty="0" smtClean="0"/>
              <a:t> signal</a:t>
            </a:r>
            <a:endParaRPr lang="fr-FR" sz="10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Regional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7" name="Rectangle 6"/>
          <p:cNvSpPr/>
          <p:nvPr/>
        </p:nvSpPr>
        <p:spPr>
          <a:xfrm>
            <a:off x="762000" y="1336031"/>
            <a:ext cx="8469085" cy="1169551"/>
          </a:xfrm>
          <a:prstGeom prst="rect">
            <a:avLst/>
          </a:prstGeom>
        </p:spPr>
        <p:txBody>
          <a:bodyPr wrap="square">
            <a:spAutoFit/>
          </a:bodyPr>
          <a:lstStyle/>
          <a:p>
            <a:pPr>
              <a:buFont typeface="Symbol"/>
              <a:buChar char="Þ"/>
            </a:pPr>
            <a:r>
              <a:rPr lang="en-US" sz="1400" dirty="0" smtClean="0">
                <a:solidFill>
                  <a:srgbClr val="00338D"/>
                </a:solidFill>
                <a:latin typeface="Arial" pitchFamily="34" charset="0"/>
                <a:cs typeface="Arial" pitchFamily="34" charset="0"/>
              </a:rPr>
              <a:t> Map of Sea Level Anomaly differences </a:t>
            </a:r>
            <a:r>
              <a:rPr lang="en-US" sz="1400" b="1" dirty="0" smtClean="0">
                <a:solidFill>
                  <a:srgbClr val="00338D"/>
                </a:solidFill>
                <a:latin typeface="Arial" pitchFamily="34" charset="0"/>
                <a:cs typeface="Arial" pitchFamily="34" charset="0"/>
              </a:rPr>
              <a:t>phase</a:t>
            </a:r>
            <a:r>
              <a:rPr lang="en-US" sz="1400" dirty="0" smtClean="0">
                <a:solidFill>
                  <a:srgbClr val="00338D"/>
                </a:solidFill>
                <a:latin typeface="Arial" pitchFamily="34" charset="0"/>
                <a:cs typeface="Arial" pitchFamily="34" charset="0"/>
              </a:rPr>
              <a:t> for </a:t>
            </a:r>
            <a:r>
              <a:rPr lang="en-US" sz="1400" b="1" dirty="0" smtClean="0">
                <a:solidFill>
                  <a:srgbClr val="00338D"/>
                </a:solidFill>
                <a:latin typeface="Arial" pitchFamily="34" charset="0"/>
                <a:cs typeface="Arial" pitchFamily="34" charset="0"/>
              </a:rPr>
              <a:t>annual signal</a:t>
            </a:r>
            <a:r>
              <a:rPr lang="en-US" sz="1400" dirty="0" smtClean="0">
                <a:solidFill>
                  <a:srgbClr val="00338D"/>
                </a:solidFill>
                <a:latin typeface="Arial" pitchFamily="34" charset="0"/>
                <a:cs typeface="Arial" pitchFamily="34" charset="0"/>
              </a:rPr>
              <a:t>.</a:t>
            </a:r>
          </a:p>
          <a:p>
            <a:pPr>
              <a:buFont typeface="Symbol"/>
              <a:buChar char="Þ"/>
            </a:pPr>
            <a:endParaRPr lang="en-US" sz="1400" b="1" dirty="0" smtClean="0">
              <a:solidFill>
                <a:srgbClr val="00338D"/>
              </a:solidFill>
              <a:latin typeface="Arial" pitchFamily="34" charset="0"/>
              <a:cs typeface="Arial" pitchFamily="34" charset="0"/>
            </a:endParaRPr>
          </a:p>
          <a:p>
            <a:pPr>
              <a:buFont typeface="Symbol"/>
              <a:buChar char="Þ"/>
            </a:pPr>
            <a:r>
              <a:rPr lang="en-US" sz="1400" dirty="0" smtClean="0">
                <a:solidFill>
                  <a:srgbClr val="00338D"/>
                </a:solidFill>
                <a:latin typeface="Arial" pitchFamily="34" charset="0"/>
                <a:cs typeface="Arial" pitchFamily="34" charset="0"/>
              </a:rPr>
              <a:t> Map of Sea Level Anomaly differences </a:t>
            </a:r>
            <a:r>
              <a:rPr lang="en-US" sz="1400" b="1" dirty="0" smtClean="0">
                <a:solidFill>
                  <a:srgbClr val="00338D"/>
                </a:solidFill>
                <a:latin typeface="Arial" pitchFamily="34" charset="0"/>
                <a:cs typeface="Arial" pitchFamily="34" charset="0"/>
              </a:rPr>
              <a:t>phase</a:t>
            </a:r>
            <a:r>
              <a:rPr lang="en-US" sz="1400" dirty="0" smtClean="0">
                <a:solidFill>
                  <a:srgbClr val="00338D"/>
                </a:solidFill>
                <a:latin typeface="Arial" pitchFamily="34" charset="0"/>
                <a:cs typeface="Arial" pitchFamily="34" charset="0"/>
              </a:rPr>
              <a:t> for </a:t>
            </a:r>
            <a:r>
              <a:rPr lang="en-US" sz="1400" b="1" dirty="0" smtClean="0">
                <a:solidFill>
                  <a:srgbClr val="00338D"/>
                </a:solidFill>
                <a:latin typeface="Arial" pitchFamily="34" charset="0"/>
                <a:cs typeface="Arial" pitchFamily="34" charset="0"/>
              </a:rPr>
              <a:t>semi-annual signal</a:t>
            </a:r>
            <a:r>
              <a:rPr lang="en-US" sz="1400" dirty="0" smtClean="0">
                <a:solidFill>
                  <a:srgbClr val="00338D"/>
                </a:solidFill>
                <a:latin typeface="Arial" pitchFamily="34" charset="0"/>
                <a:cs typeface="Arial" pitchFamily="34" charset="0"/>
              </a:rPr>
              <a:t>. </a:t>
            </a:r>
          </a:p>
          <a:p>
            <a:pPr>
              <a:buFont typeface="Symbol"/>
              <a:buChar char="Þ"/>
            </a:pPr>
            <a:endParaRPr lang="en-US" sz="1400" dirty="0" smtClean="0">
              <a:solidFill>
                <a:srgbClr val="00338D"/>
              </a:solidFill>
              <a:latin typeface="Arial" pitchFamily="34" charset="0"/>
              <a:cs typeface="Arial" pitchFamily="34" charset="0"/>
            </a:endParaRPr>
          </a:p>
          <a:p>
            <a:r>
              <a:rPr lang="en-US" sz="1400" dirty="0" smtClean="0">
                <a:solidFill>
                  <a:srgbClr val="00338D"/>
                </a:solidFill>
                <a:latin typeface="Arial" pitchFamily="34" charset="0"/>
                <a:cs typeface="Arial" pitchFamily="34" charset="0"/>
              </a:rPr>
              <a:t>To be noted </a:t>
            </a:r>
            <a:r>
              <a:rPr lang="en-US" sz="1400" u="sng" dirty="0" smtClean="0">
                <a:solidFill>
                  <a:srgbClr val="00338D"/>
                </a:solidFill>
                <a:latin typeface="Arial" pitchFamily="34" charset="0"/>
                <a:cs typeface="Arial" pitchFamily="34" charset="0"/>
              </a:rPr>
              <a:t>a phase value equal to 30° </a:t>
            </a:r>
            <a:r>
              <a:rPr lang="en-US" sz="1400" dirty="0" smtClean="0">
                <a:solidFill>
                  <a:srgbClr val="00338D"/>
                </a:solidFill>
                <a:latin typeface="Arial" pitchFamily="34" charset="0"/>
                <a:cs typeface="Arial" pitchFamily="34" charset="0"/>
              </a:rPr>
              <a:t>corresponds to a period of </a:t>
            </a:r>
            <a:r>
              <a:rPr lang="en-US" sz="1400" u="sng" dirty="0" smtClean="0">
                <a:solidFill>
                  <a:srgbClr val="00338D"/>
                </a:solidFill>
                <a:latin typeface="Arial" pitchFamily="34" charset="0"/>
                <a:cs typeface="Arial" pitchFamily="34" charset="0"/>
              </a:rPr>
              <a:t>one month</a:t>
            </a:r>
          </a:p>
        </p:txBody>
      </p:sp>
      <p:pic>
        <p:nvPicPr>
          <p:cNvPr id="8" name="Image 7" descr="OperVarNc_Phase1Y.png"/>
          <p:cNvPicPr>
            <a:picLocks noChangeAspect="1"/>
          </p:cNvPicPr>
          <p:nvPr/>
        </p:nvPicPr>
        <p:blipFill>
          <a:blip r:embed="rId2" cstate="print"/>
          <a:stretch>
            <a:fillRect/>
          </a:stretch>
        </p:blipFill>
        <p:spPr>
          <a:xfrm>
            <a:off x="704699" y="3337763"/>
            <a:ext cx="3826099" cy="2544356"/>
          </a:xfrm>
          <a:prstGeom prst="rect">
            <a:avLst/>
          </a:prstGeom>
        </p:spPr>
      </p:pic>
      <p:pic>
        <p:nvPicPr>
          <p:cNvPr id="9" name="Image 8" descr="OperVarNc_Phase6M.png"/>
          <p:cNvPicPr>
            <a:picLocks noChangeAspect="1"/>
          </p:cNvPicPr>
          <p:nvPr/>
        </p:nvPicPr>
        <p:blipFill>
          <a:blip r:embed="rId3" cstate="print"/>
          <a:stretch>
            <a:fillRect/>
          </a:stretch>
        </p:blipFill>
        <p:spPr>
          <a:xfrm>
            <a:off x="5431046" y="3917801"/>
            <a:ext cx="4129148" cy="2745884"/>
          </a:xfrm>
          <a:prstGeom prst="rect">
            <a:avLst/>
          </a:prstGeom>
        </p:spPr>
      </p:pic>
      <p:sp>
        <p:nvSpPr>
          <p:cNvPr id="10" name="ZoneTexte 9"/>
          <p:cNvSpPr txBox="1"/>
          <p:nvPr/>
        </p:nvSpPr>
        <p:spPr>
          <a:xfrm>
            <a:off x="5121010" y="3404214"/>
            <a:ext cx="4737254" cy="246221"/>
          </a:xfrm>
          <a:prstGeom prst="rect">
            <a:avLst/>
          </a:prstGeom>
          <a:noFill/>
        </p:spPr>
        <p:txBody>
          <a:bodyPr wrap="square" rtlCol="0">
            <a:spAutoFit/>
          </a:bodyPr>
          <a:lstStyle/>
          <a:p>
            <a:pPr algn="ctr"/>
            <a:r>
              <a:rPr lang="fr-FR" sz="1000" dirty="0" smtClean="0"/>
              <a:t>SLA </a:t>
            </a:r>
            <a:r>
              <a:rPr lang="fr-FR" sz="1000" dirty="0" err="1" smtClean="0"/>
              <a:t>with</a:t>
            </a:r>
            <a:r>
              <a:rPr lang="fr-FR" sz="1000" dirty="0" smtClean="0"/>
              <a:t> GFZ phase – SLA </a:t>
            </a:r>
            <a:r>
              <a:rPr lang="fr-FR" sz="1000" dirty="0" err="1" smtClean="0"/>
              <a:t>with</a:t>
            </a:r>
            <a:r>
              <a:rPr lang="fr-FR" sz="1000" dirty="0" smtClean="0"/>
              <a:t> </a:t>
            </a:r>
            <a:r>
              <a:rPr lang="fr-FR" sz="1000" dirty="0" err="1" smtClean="0"/>
              <a:t>SL_cci</a:t>
            </a:r>
            <a:r>
              <a:rPr lang="fr-FR" sz="1000" dirty="0" smtClean="0"/>
              <a:t> phase :    </a:t>
            </a:r>
            <a:r>
              <a:rPr lang="fr-FR" sz="1000" dirty="0" err="1" smtClean="0"/>
              <a:t>semi-annual</a:t>
            </a:r>
            <a:r>
              <a:rPr lang="fr-FR" sz="1000" dirty="0" smtClean="0"/>
              <a:t> signal</a:t>
            </a:r>
            <a:endParaRPr lang="fr-FR" sz="1000" dirty="0"/>
          </a:p>
        </p:txBody>
      </p:sp>
      <p:sp>
        <p:nvSpPr>
          <p:cNvPr id="11" name="ZoneTexte 10"/>
          <p:cNvSpPr txBox="1"/>
          <p:nvPr/>
        </p:nvSpPr>
        <p:spPr>
          <a:xfrm>
            <a:off x="293917" y="2727210"/>
            <a:ext cx="4737254" cy="246221"/>
          </a:xfrm>
          <a:prstGeom prst="rect">
            <a:avLst/>
          </a:prstGeom>
          <a:noFill/>
        </p:spPr>
        <p:txBody>
          <a:bodyPr wrap="square" rtlCol="0">
            <a:spAutoFit/>
          </a:bodyPr>
          <a:lstStyle/>
          <a:p>
            <a:pPr algn="ctr"/>
            <a:r>
              <a:rPr lang="fr-FR" sz="1000" dirty="0" smtClean="0"/>
              <a:t>SLA </a:t>
            </a:r>
            <a:r>
              <a:rPr lang="fr-FR" sz="1000" dirty="0" err="1" smtClean="0"/>
              <a:t>with</a:t>
            </a:r>
            <a:r>
              <a:rPr lang="fr-FR" sz="1000" dirty="0" smtClean="0"/>
              <a:t> GFZ phase – SLA </a:t>
            </a:r>
            <a:r>
              <a:rPr lang="fr-FR" sz="1000" dirty="0" err="1" smtClean="0"/>
              <a:t>with</a:t>
            </a:r>
            <a:r>
              <a:rPr lang="fr-FR" sz="1000" dirty="0" smtClean="0"/>
              <a:t> </a:t>
            </a:r>
            <a:r>
              <a:rPr lang="fr-FR" sz="1000" dirty="0" err="1" smtClean="0"/>
              <a:t>SL_cci</a:t>
            </a:r>
            <a:r>
              <a:rPr lang="fr-FR" sz="1000" dirty="0" smtClean="0"/>
              <a:t> phase:   </a:t>
            </a:r>
            <a:r>
              <a:rPr lang="fr-FR" sz="1000" dirty="0" err="1" smtClean="0"/>
              <a:t>annual</a:t>
            </a:r>
            <a:r>
              <a:rPr lang="fr-FR" sz="1000" dirty="0" smtClean="0"/>
              <a:t> signal</a:t>
            </a:r>
            <a:endParaRPr lang="fr-FR" sz="10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5050970" y="1706142"/>
            <a:ext cx="4321629" cy="1600438"/>
          </a:xfrm>
          <a:prstGeom prst="rect">
            <a:avLst/>
          </a:prstGeom>
        </p:spPr>
        <p:txBody>
          <a:bodyPr wrap="square">
            <a:spAutoFit/>
          </a:bodyPr>
          <a:lstStyle/>
          <a:p>
            <a:pPr>
              <a:buFont typeface="Symbol"/>
              <a:buChar char="Þ"/>
            </a:pPr>
            <a:r>
              <a:rPr lang="en-US" sz="1400" dirty="0" smtClean="0">
                <a:solidFill>
                  <a:srgbClr val="00338D"/>
                </a:solidFill>
                <a:latin typeface="Arial" pitchFamily="34" charset="0"/>
                <a:cs typeface="Arial" pitchFamily="34" charset="0"/>
              </a:rPr>
              <a:t> Map of </a:t>
            </a:r>
            <a:r>
              <a:rPr lang="en-US" sz="1400" u="sng" dirty="0" smtClean="0">
                <a:solidFill>
                  <a:srgbClr val="00338D"/>
                </a:solidFill>
                <a:latin typeface="Arial" pitchFamily="34" charset="0"/>
                <a:cs typeface="Arial" pitchFamily="34" charset="0"/>
              </a:rPr>
              <a:t>Mean differences</a:t>
            </a:r>
            <a:r>
              <a:rPr lang="en-US" sz="1400" dirty="0" smtClean="0">
                <a:solidFill>
                  <a:srgbClr val="00338D"/>
                </a:solidFill>
                <a:latin typeface="Arial" pitchFamily="34" charset="0"/>
                <a:cs typeface="Arial" pitchFamily="34" charset="0"/>
              </a:rPr>
              <a:t> between </a:t>
            </a:r>
            <a:r>
              <a:rPr lang="en-US" sz="1400" b="1" dirty="0" smtClean="0">
                <a:solidFill>
                  <a:srgbClr val="00338D"/>
                </a:solidFill>
                <a:latin typeface="Arial" pitchFamily="34" charset="0"/>
                <a:cs typeface="Arial" pitchFamily="34" charset="0"/>
              </a:rPr>
              <a:t>GFZ</a:t>
            </a:r>
            <a:r>
              <a:rPr lang="en-US" sz="1400" dirty="0" smtClean="0">
                <a:solidFill>
                  <a:srgbClr val="00338D"/>
                </a:solidFill>
                <a:latin typeface="Arial" pitchFamily="34" charset="0"/>
                <a:cs typeface="Arial" pitchFamily="34" charset="0"/>
              </a:rPr>
              <a:t> and </a:t>
            </a:r>
            <a:r>
              <a:rPr lang="en-US" sz="1400" b="1" dirty="0" err="1" smtClean="0">
                <a:solidFill>
                  <a:srgbClr val="00338D"/>
                </a:solidFill>
                <a:latin typeface="Arial" pitchFamily="34" charset="0"/>
                <a:cs typeface="Arial" pitchFamily="34" charset="0"/>
              </a:rPr>
              <a:t>SL_cci</a:t>
            </a:r>
            <a:r>
              <a:rPr lang="en-US" sz="1400" dirty="0" smtClean="0">
                <a:solidFill>
                  <a:srgbClr val="00338D"/>
                </a:solidFill>
                <a:latin typeface="Arial" pitchFamily="34" charset="0"/>
                <a:cs typeface="Arial" pitchFamily="34" charset="0"/>
              </a:rPr>
              <a:t> (whole TOPEX/Poseidon period)</a:t>
            </a:r>
          </a:p>
          <a:p>
            <a:r>
              <a:rPr lang="en-US" sz="1400" dirty="0" smtClean="0">
                <a:solidFill>
                  <a:srgbClr val="00338D"/>
                </a:solidFill>
                <a:latin typeface="Arial" pitchFamily="34" charset="0"/>
                <a:cs typeface="Arial" pitchFamily="34" charset="0"/>
              </a:rPr>
              <a:t>On this map we observe a difference up to 5 mm below -50° latitude and in West Pacific Ocean. The differences between the orbits become negative, down to -5mm in the West Indian, Atlantic and East Pacific Oceans.</a:t>
            </a:r>
          </a:p>
        </p:txBody>
      </p:sp>
      <p:sp>
        <p:nvSpPr>
          <p:cNvPr id="7" name="Rectangle 6"/>
          <p:cNvSpPr/>
          <p:nvPr/>
        </p:nvSpPr>
        <p:spPr>
          <a:xfrm>
            <a:off x="468085" y="5298425"/>
            <a:ext cx="4321629" cy="1169551"/>
          </a:xfrm>
          <a:prstGeom prst="rect">
            <a:avLst/>
          </a:prstGeom>
        </p:spPr>
        <p:txBody>
          <a:bodyPr wrap="square">
            <a:spAutoFit/>
          </a:bodyPr>
          <a:lstStyle/>
          <a:p>
            <a:pPr>
              <a:buFont typeface="Symbol"/>
              <a:buChar char="Þ"/>
            </a:pPr>
            <a:r>
              <a:rPr lang="en-US" sz="1400" dirty="0" smtClean="0">
                <a:solidFill>
                  <a:srgbClr val="00338D"/>
                </a:solidFill>
                <a:latin typeface="Arial" pitchFamily="34" charset="0"/>
                <a:cs typeface="Arial" pitchFamily="34" charset="0"/>
              </a:rPr>
              <a:t> Map of </a:t>
            </a:r>
            <a:r>
              <a:rPr lang="en-US" sz="1400" u="sng" dirty="0" smtClean="0">
                <a:solidFill>
                  <a:srgbClr val="00338D"/>
                </a:solidFill>
                <a:latin typeface="Arial" pitchFamily="34" charset="0"/>
                <a:cs typeface="Arial" pitchFamily="34" charset="0"/>
              </a:rPr>
              <a:t>Standard deviation of the differences</a:t>
            </a:r>
            <a:r>
              <a:rPr lang="en-US" sz="1400" dirty="0" smtClean="0">
                <a:solidFill>
                  <a:srgbClr val="00338D"/>
                </a:solidFill>
                <a:latin typeface="Arial" pitchFamily="34" charset="0"/>
                <a:cs typeface="Arial" pitchFamily="34" charset="0"/>
              </a:rPr>
              <a:t> between </a:t>
            </a:r>
            <a:r>
              <a:rPr lang="en-US" sz="1400" b="1" dirty="0" smtClean="0">
                <a:solidFill>
                  <a:srgbClr val="00338D"/>
                </a:solidFill>
                <a:latin typeface="Arial" pitchFamily="34" charset="0"/>
                <a:cs typeface="Arial" pitchFamily="34" charset="0"/>
              </a:rPr>
              <a:t>GFZ</a:t>
            </a:r>
            <a:r>
              <a:rPr lang="en-US" sz="1400" dirty="0" smtClean="0">
                <a:solidFill>
                  <a:srgbClr val="00338D"/>
                </a:solidFill>
                <a:latin typeface="Arial" pitchFamily="34" charset="0"/>
                <a:cs typeface="Arial" pitchFamily="34" charset="0"/>
              </a:rPr>
              <a:t> and </a:t>
            </a:r>
            <a:r>
              <a:rPr lang="en-US" sz="1400" b="1" dirty="0" err="1" smtClean="0">
                <a:solidFill>
                  <a:srgbClr val="00338D"/>
                </a:solidFill>
                <a:latin typeface="Arial" pitchFamily="34" charset="0"/>
                <a:cs typeface="Arial" pitchFamily="34" charset="0"/>
              </a:rPr>
              <a:t>SL_cci</a:t>
            </a:r>
            <a:r>
              <a:rPr lang="en-US" sz="1400" dirty="0" smtClean="0">
                <a:solidFill>
                  <a:srgbClr val="00338D"/>
                </a:solidFill>
                <a:latin typeface="Arial" pitchFamily="34" charset="0"/>
                <a:cs typeface="Arial" pitchFamily="34" charset="0"/>
              </a:rPr>
              <a:t> (whole TOPEX/Poseidon period)</a:t>
            </a:r>
          </a:p>
          <a:p>
            <a:r>
              <a:rPr lang="en-US" sz="1400" dirty="0" smtClean="0">
                <a:solidFill>
                  <a:srgbClr val="00338D"/>
                </a:solidFill>
                <a:latin typeface="Arial" pitchFamily="34" charset="0"/>
                <a:cs typeface="Arial" pitchFamily="34" charset="0"/>
              </a:rPr>
              <a:t>On this map we observe strong differences (&gt;1cm) in the West Pacific Ocean</a:t>
            </a:r>
          </a:p>
        </p:txBody>
      </p:sp>
      <p:pic>
        <p:nvPicPr>
          <p:cNvPr id="10" name="Image 9" descr="CalculerStatSerieGrilles_MOY.png"/>
          <p:cNvPicPr>
            <a:picLocks noChangeAspect="1"/>
          </p:cNvPicPr>
          <p:nvPr/>
        </p:nvPicPr>
        <p:blipFill>
          <a:blip r:embed="rId2" cstate="print"/>
          <a:stretch>
            <a:fillRect/>
          </a:stretch>
        </p:blipFill>
        <p:spPr>
          <a:xfrm>
            <a:off x="21773" y="1375114"/>
            <a:ext cx="4912039" cy="3266505"/>
          </a:xfrm>
          <a:prstGeom prst="rect">
            <a:avLst/>
          </a:prstGeom>
        </p:spPr>
      </p:pic>
      <p:pic>
        <p:nvPicPr>
          <p:cNvPr id="11" name="Image 10" descr="CalculerStatSerieGrilles_ECT.png"/>
          <p:cNvPicPr>
            <a:picLocks noChangeAspect="1"/>
          </p:cNvPicPr>
          <p:nvPr/>
        </p:nvPicPr>
        <p:blipFill>
          <a:blip r:embed="rId3" cstate="print"/>
          <a:stretch>
            <a:fillRect/>
          </a:stretch>
        </p:blipFill>
        <p:spPr>
          <a:xfrm>
            <a:off x="4950749" y="3378091"/>
            <a:ext cx="4912039" cy="3266505"/>
          </a:xfrm>
          <a:prstGeom prst="rect">
            <a:avLst/>
          </a:prstGeom>
        </p:spPr>
      </p:pic>
      <p:sp>
        <p:nvSpPr>
          <p:cNvPr id="9" name="Rectangle 12"/>
          <p:cNvSpPr txBox="1">
            <a:spLocks noChangeArrowheads="1"/>
          </p:cNvSpPr>
          <p:nvPr/>
        </p:nvSpPr>
        <p:spPr>
          <a:xfrm>
            <a:off x="435430" y="249655"/>
            <a:ext cx="8577942" cy="795374"/>
          </a:xfrm>
          <a:prstGeom prst="rect">
            <a:avLst/>
          </a:prstGeom>
        </p:spPr>
        <p:txBody>
          <a:bodyPr/>
          <a:lstStyle/>
          <a:p>
            <a:pPr>
              <a:lnSpc>
                <a:spcPct val="85000"/>
              </a:lnSpc>
              <a:spcBef>
                <a:spcPct val="20000"/>
              </a:spcBef>
              <a:buClr>
                <a:srgbClr val="000066"/>
              </a:buClr>
              <a:defRPr/>
            </a:pPr>
            <a:r>
              <a:rPr lang="en-US" sz="2800" b="1" kern="0" dirty="0" smtClean="0">
                <a:solidFill>
                  <a:schemeClr val="accent3"/>
                </a:solidFill>
                <a:latin typeface="Arial" charset="0"/>
              </a:rPr>
              <a:t>Regional statistics between orbits</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au 5"/>
          <p:cNvGraphicFramePr>
            <a:graphicFrameLocks noGrp="1"/>
          </p:cNvGraphicFramePr>
          <p:nvPr/>
        </p:nvGraphicFramePr>
        <p:xfrm>
          <a:off x="5308103" y="1306871"/>
          <a:ext cx="4248627" cy="5172810"/>
        </p:xfrm>
        <a:graphic>
          <a:graphicData uri="http://schemas.openxmlformats.org/drawingml/2006/table">
            <a:tbl>
              <a:tblPr/>
              <a:tblGrid>
                <a:gridCol w="1008105"/>
                <a:gridCol w="1008105"/>
                <a:gridCol w="2232417"/>
              </a:tblGrid>
              <a:tr h="411137">
                <a:tc gridSpan="3">
                  <a:txBody>
                    <a:bodyPr/>
                    <a:lstStyle/>
                    <a:p>
                      <a:pPr algn="ctr">
                        <a:spcAft>
                          <a:spcPts val="600"/>
                        </a:spcAft>
                      </a:pPr>
                      <a:r>
                        <a:rPr lang="en-US" sz="1200" dirty="0" smtClean="0">
                          <a:latin typeface="Trebuchet MS"/>
                          <a:ea typeface="Times New Roman"/>
                          <a:cs typeface="Times New Roman"/>
                        </a:rPr>
                        <a:t>TOPEX/Poseidon</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GFZ</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err="1" smtClean="0">
                          <a:latin typeface="Trebuchet MS"/>
                          <a:ea typeface="Calibri"/>
                          <a:cs typeface="Times New Roman"/>
                        </a:rPr>
                        <a:t>SL_cci</a:t>
                      </a:r>
                      <a:endParaRPr lang="fr-FR" sz="1000" b="1"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dirty="0">
                          <a:latin typeface="Trebuchet MS"/>
                          <a:ea typeface="Calibri"/>
                          <a:cs typeface="Times New Roman"/>
                        </a:rPr>
                        <a:t>Global Mean Sea Level</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Long-term evolution (trend)</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r>
                        <a:rPr lang="en-US" sz="2000" dirty="0" smtClean="0">
                          <a:latin typeface="Trebuchet MS"/>
                          <a:ea typeface="Calibri"/>
                          <a:cs typeface="Times New Roman"/>
                        </a:rPr>
                        <a:t>-</a:t>
                      </a: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rgbClr val="E36C0A"/>
                    </a:solid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r>
                        <a:rPr lang="en-US" sz="2000" kern="1200" dirty="0" smtClean="0">
                          <a:solidFill>
                            <a:schemeClr val="tx1"/>
                          </a:solidFill>
                          <a:latin typeface="Trebuchet MS"/>
                          <a:ea typeface="Times New Roman"/>
                          <a:cs typeface="Times New Roman"/>
                        </a:rPr>
                        <a:t>-</a:t>
                      </a:r>
                      <a:endParaRPr lang="en-US" sz="2000" kern="1200" dirty="0">
                        <a:solidFill>
                          <a:schemeClr val="tx1"/>
                        </a:solidFill>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rgbClr val="FBD4B4"/>
                    </a:solidFill>
                  </a:tcPr>
                </a:tc>
              </a:tr>
              <a:tr h="562507">
                <a:tc vMerge="1">
                  <a:txBody>
                    <a:bodyPr/>
                    <a:lstStyle/>
                    <a:p>
                      <a:endParaRPr lang="fr-FR"/>
                    </a:p>
                  </a:txBody>
                  <a:tcPr/>
                </a:tc>
                <a:tc>
                  <a:txBody>
                    <a:bodyPr/>
                    <a:lstStyle/>
                    <a:p>
                      <a:pPr algn="just">
                        <a:spcAft>
                          <a:spcPts val="600"/>
                        </a:spcAft>
                      </a:pPr>
                      <a:r>
                        <a:rPr lang="en-US" sz="1200" dirty="0" smtClean="0">
                          <a:latin typeface="Trebuchet MS"/>
                          <a:ea typeface="Calibri"/>
                          <a:cs typeface="Times New Roman"/>
                        </a:rPr>
                        <a:t>Periodic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marL="0" marR="0" indent="0" algn="ctr" defTabSz="914400" rtl="0" eaLnBrk="1" fontAlgn="auto" latinLnBrk="0" hangingPunct="1">
                        <a:lnSpc>
                          <a:spcPct val="100000"/>
                        </a:lnSpc>
                        <a:spcBef>
                          <a:spcPts val="0"/>
                        </a:spcBef>
                        <a:spcAft>
                          <a:spcPts val="600"/>
                        </a:spcAft>
                        <a:buClrTx/>
                        <a:buSzTx/>
                        <a:buFontTx/>
                        <a:buNone/>
                        <a:tabLst/>
                        <a:defRPr/>
                      </a:pPr>
                      <a:r>
                        <a:rPr lang="en-US" sz="2400" dirty="0" smtClean="0">
                          <a:latin typeface="Trebuchet MS"/>
                          <a:ea typeface="Calibri"/>
                          <a:cs typeface="Times New Roman"/>
                        </a:rPr>
                        <a:t>-</a:t>
                      </a:r>
                      <a:r>
                        <a:rPr lang="en-US" sz="3200" baseline="0" dirty="0" smtClean="0">
                          <a:latin typeface="Trebuchet MS"/>
                          <a:ea typeface="Calibri"/>
                          <a:cs typeface="Times New Roman"/>
                        </a:rPr>
                        <a:t> </a:t>
                      </a:r>
                      <a:r>
                        <a:rPr lang="en-US" sz="1400" baseline="0" dirty="0" smtClean="0">
                          <a:latin typeface="Trebuchet MS"/>
                          <a:ea typeface="Calibri"/>
                          <a:cs typeface="Times New Roman"/>
                        </a:rPr>
                        <a:t>(60 days)</a:t>
                      </a:r>
                      <a:endParaRPr lang="en-US" sz="3200" dirty="0" smtClean="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rgbClr val="E36C0A"/>
                    </a:solid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rgbClr val="FBD4B4"/>
                    </a:solid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rgbClr val="FBD4B4"/>
                    </a:solidFill>
                  </a:tcPr>
                </a:tc>
              </a:tr>
              <a:tr h="562507">
                <a:tc>
                  <a:txBody>
                    <a:bodyPr/>
                    <a:lstStyle/>
                    <a:p>
                      <a:pPr algn="ctr">
                        <a:spcAft>
                          <a:spcPts val="600"/>
                        </a:spcAft>
                      </a:pPr>
                      <a:r>
                        <a:rPr lang="en-US" sz="1200" dirty="0" err="1">
                          <a:latin typeface="Trebuchet MS"/>
                          <a:ea typeface="Calibri"/>
                          <a:cs typeface="Times New Roman"/>
                        </a:rPr>
                        <a:t>Mesoscale</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Signals &lt; 2 months</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r>
                        <a:rPr lang="fr-FR" sz="2000" dirty="0" smtClean="0">
                          <a:latin typeface="Trebuchet MS"/>
                          <a:ea typeface="Times New Roman"/>
                          <a:cs typeface="Times New Roman"/>
                        </a:rPr>
                        <a:t>-</a:t>
                      </a: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36C0A"/>
                    </a:solidFill>
                  </a:tcPr>
                </a:tc>
              </a:tr>
            </a:tbl>
          </a:graphicData>
        </a:graphic>
      </p:graphicFrame>
      <p:sp>
        <p:nvSpPr>
          <p:cNvPr id="5" name="Rectangle 12"/>
          <p:cNvSpPr txBox="1">
            <a:spLocks noChangeArrowheads="1"/>
          </p:cNvSpPr>
          <p:nvPr/>
        </p:nvSpPr>
        <p:spPr>
          <a:xfrm>
            <a:off x="1467294" y="249655"/>
            <a:ext cx="7546078" cy="795374"/>
          </a:xfrm>
          <a:prstGeom prst="rect">
            <a:avLst/>
          </a:prstGeom>
        </p:spPr>
        <p:txBody>
          <a:bodyPr/>
          <a:lstStyle/>
          <a:p>
            <a:pPr>
              <a:lnSpc>
                <a:spcPct val="85000"/>
              </a:lnSpc>
              <a:spcBef>
                <a:spcPct val="20000"/>
              </a:spcBef>
              <a:buClr>
                <a:srgbClr val="000066"/>
              </a:buClr>
              <a:defRPr/>
            </a:pPr>
            <a:r>
              <a:rPr lang="en-US" sz="2800" b="1" kern="0" dirty="0" smtClean="0">
                <a:solidFill>
                  <a:schemeClr val="accent3"/>
                </a:solidFill>
                <a:latin typeface="Arial" charset="0"/>
              </a:rPr>
              <a:t>Orbits comparison for TOPEX/Poseidon mission</a:t>
            </a:r>
          </a:p>
        </p:txBody>
      </p:sp>
      <p:sp>
        <p:nvSpPr>
          <p:cNvPr id="7" name="Rectangle 12"/>
          <p:cNvSpPr txBox="1">
            <a:spLocks noChangeArrowheads="1"/>
          </p:cNvSpPr>
          <p:nvPr/>
        </p:nvSpPr>
        <p:spPr>
          <a:xfrm>
            <a:off x="233916" y="1464866"/>
            <a:ext cx="4838830" cy="5393134"/>
          </a:xfrm>
          <a:prstGeom prst="rect">
            <a:avLst/>
          </a:prstGeom>
        </p:spPr>
        <p:txBody>
          <a:bodyPr/>
          <a:lstStyle/>
          <a:p>
            <a:r>
              <a:rPr lang="en-GB" sz="1400" b="1" dirty="0" smtClean="0">
                <a:solidFill>
                  <a:srgbClr val="00338D"/>
                </a:solidFill>
                <a:latin typeface="Arial" pitchFamily="34" charset="0"/>
                <a:cs typeface="Arial" pitchFamily="34" charset="0"/>
              </a:rPr>
              <a:t>To conclude:</a:t>
            </a:r>
          </a:p>
          <a:p>
            <a:endParaRPr lang="en-GB" sz="1400" dirty="0" smtClean="0">
              <a:solidFill>
                <a:srgbClr val="00338D"/>
              </a:solidFill>
              <a:latin typeface="Arial" pitchFamily="34" charset="0"/>
              <a:cs typeface="Arial" pitchFamily="34" charset="0"/>
            </a:endParaRPr>
          </a:p>
          <a:p>
            <a:pPr>
              <a:buFont typeface="Arial" pitchFamily="34" charset="0"/>
              <a:buChar char="•"/>
            </a:pPr>
            <a:r>
              <a:rPr lang="en-GB" sz="1400" dirty="0" smtClean="0">
                <a:solidFill>
                  <a:srgbClr val="00338D"/>
                </a:solidFill>
                <a:latin typeface="Arial" pitchFamily="34" charset="0"/>
                <a:cs typeface="Arial" pitchFamily="34" charset="0"/>
              </a:rPr>
              <a:t> </a:t>
            </a:r>
            <a:r>
              <a:rPr lang="en-GB" sz="1400" dirty="0" smtClean="0">
                <a:solidFill>
                  <a:srgbClr val="00338D"/>
                </a:solidFill>
                <a:latin typeface="Arial" pitchFamily="34" charset="0"/>
                <a:cs typeface="Arial" pitchFamily="34" charset="0"/>
              </a:rPr>
              <a:t>The </a:t>
            </a:r>
            <a:r>
              <a:rPr lang="en-GB" sz="1400" dirty="0" smtClean="0">
                <a:solidFill>
                  <a:srgbClr val="00338D"/>
                </a:solidFill>
                <a:latin typeface="Arial" pitchFamily="34" charset="0"/>
                <a:cs typeface="Arial" pitchFamily="34" charset="0"/>
              </a:rPr>
              <a:t>orbit computed by GFZ shows performances </a:t>
            </a:r>
            <a:r>
              <a:rPr lang="en-GB" sz="1400" dirty="0" smtClean="0">
                <a:solidFill>
                  <a:srgbClr val="00338D"/>
                </a:solidFill>
                <a:latin typeface="Arial" pitchFamily="34" charset="0"/>
                <a:cs typeface="Arial" pitchFamily="34" charset="0"/>
              </a:rPr>
              <a:t>strongly degraded </a:t>
            </a:r>
            <a:r>
              <a:rPr lang="en-GB" sz="1400" dirty="0" smtClean="0">
                <a:solidFill>
                  <a:srgbClr val="00338D"/>
                </a:solidFill>
                <a:latin typeface="Arial" pitchFamily="34" charset="0"/>
                <a:cs typeface="Arial" pitchFamily="34" charset="0"/>
              </a:rPr>
              <a:t>by comparison to </a:t>
            </a:r>
            <a:r>
              <a:rPr lang="en-GB" sz="1400" dirty="0" err="1" smtClean="0">
                <a:solidFill>
                  <a:srgbClr val="00338D"/>
                </a:solidFill>
                <a:latin typeface="Arial" pitchFamily="34" charset="0"/>
                <a:cs typeface="Arial" pitchFamily="34" charset="0"/>
              </a:rPr>
              <a:t>SL_cci</a:t>
            </a:r>
            <a:r>
              <a:rPr lang="en-GB" sz="1400" dirty="0" smtClean="0">
                <a:solidFill>
                  <a:srgbClr val="00338D"/>
                </a:solidFill>
                <a:latin typeface="Arial" pitchFamily="34" charset="0"/>
                <a:cs typeface="Arial" pitchFamily="34" charset="0"/>
              </a:rPr>
              <a:t> (GSFC std09)</a:t>
            </a:r>
          </a:p>
          <a:p>
            <a:endParaRPr lang="en-GB" sz="1400" dirty="0" smtClean="0">
              <a:solidFill>
                <a:srgbClr val="00338D"/>
              </a:solidFill>
              <a:latin typeface="Arial" pitchFamily="34" charset="0"/>
              <a:cs typeface="Arial" pitchFamily="34" charset="0"/>
            </a:endParaRPr>
          </a:p>
          <a:p>
            <a:pPr>
              <a:buFont typeface="Arial" pitchFamily="34" charset="0"/>
              <a:buChar char="•"/>
            </a:pPr>
            <a:r>
              <a:rPr lang="en-GB" sz="1400" dirty="0" smtClean="0">
                <a:solidFill>
                  <a:srgbClr val="00338D"/>
                </a:solidFill>
                <a:latin typeface="Arial" pitchFamily="34" charset="0"/>
                <a:cs typeface="Arial" pitchFamily="34" charset="0"/>
              </a:rPr>
              <a:t>The main impacts are  on the long-term evolutions at regional scale and on the </a:t>
            </a:r>
            <a:r>
              <a:rPr lang="en-GB" sz="1400" dirty="0" err="1" smtClean="0">
                <a:solidFill>
                  <a:srgbClr val="00338D"/>
                </a:solidFill>
                <a:latin typeface="Arial" pitchFamily="34" charset="0"/>
                <a:cs typeface="Arial" pitchFamily="34" charset="0"/>
              </a:rPr>
              <a:t>mesoscale</a:t>
            </a:r>
            <a:r>
              <a:rPr lang="en-GB" sz="1400" dirty="0" smtClean="0">
                <a:solidFill>
                  <a:srgbClr val="00338D"/>
                </a:solidFill>
                <a:latin typeface="Arial" pitchFamily="34" charset="0"/>
                <a:cs typeface="Arial" pitchFamily="34" charset="0"/>
              </a:rPr>
              <a:t> and periodic </a:t>
            </a:r>
            <a:r>
              <a:rPr lang="en-GB" sz="1400" dirty="0" smtClean="0">
                <a:solidFill>
                  <a:srgbClr val="00338D"/>
                </a:solidFill>
                <a:latin typeface="Arial" pitchFamily="34" charset="0"/>
                <a:cs typeface="Arial" pitchFamily="34" charset="0"/>
              </a:rPr>
              <a:t>signals:.</a:t>
            </a:r>
          </a:p>
          <a:p>
            <a:pPr lvl="1">
              <a:buFont typeface="Wingdings" pitchFamily="2" charset="2"/>
              <a:buChar char="ü"/>
            </a:pPr>
            <a:r>
              <a:rPr lang="en-GB" sz="1400" dirty="0" smtClean="0">
                <a:solidFill>
                  <a:srgbClr val="00338D"/>
                </a:solidFill>
                <a:latin typeface="Arial" pitchFamily="34" charset="0"/>
                <a:cs typeface="Arial" pitchFamily="34" charset="0"/>
              </a:rPr>
              <a:t>Scores </a:t>
            </a:r>
            <a:r>
              <a:rPr lang="en-GB" sz="1400" dirty="0" smtClean="0">
                <a:solidFill>
                  <a:srgbClr val="00338D"/>
                </a:solidFill>
                <a:latin typeface="Arial" pitchFamily="34" charset="0"/>
                <a:cs typeface="Arial" pitchFamily="34" charset="0"/>
              </a:rPr>
              <a:t>at crossovers show, </a:t>
            </a:r>
            <a:r>
              <a:rPr lang="en-GB" sz="1400" dirty="0" err="1" smtClean="0">
                <a:solidFill>
                  <a:srgbClr val="00338D"/>
                </a:solidFill>
                <a:latin typeface="Arial" pitchFamily="34" charset="0"/>
                <a:cs typeface="Arial" pitchFamily="34" charset="0"/>
              </a:rPr>
              <a:t>SL_cci</a:t>
            </a:r>
            <a:r>
              <a:rPr lang="en-GB" sz="1400" dirty="0" smtClean="0">
                <a:solidFill>
                  <a:srgbClr val="00338D"/>
                </a:solidFill>
                <a:latin typeface="Arial" pitchFamily="34" charset="0"/>
                <a:cs typeface="Arial" pitchFamily="34" charset="0"/>
              </a:rPr>
              <a:t> is better for the </a:t>
            </a:r>
            <a:r>
              <a:rPr lang="en-GB" sz="1400" dirty="0" err="1" smtClean="0">
                <a:solidFill>
                  <a:srgbClr val="00338D"/>
                </a:solidFill>
                <a:latin typeface="Arial" pitchFamily="34" charset="0"/>
                <a:cs typeface="Arial" pitchFamily="34" charset="0"/>
              </a:rPr>
              <a:t>mesoscale</a:t>
            </a:r>
            <a:r>
              <a:rPr lang="en-GB" sz="1400" dirty="0" smtClean="0">
                <a:solidFill>
                  <a:srgbClr val="00338D"/>
                </a:solidFill>
                <a:latin typeface="Arial" pitchFamily="34" charset="0"/>
                <a:cs typeface="Arial" pitchFamily="34" charset="0"/>
              </a:rPr>
              <a:t> signal over </a:t>
            </a:r>
            <a:r>
              <a:rPr lang="en-GB" sz="1400" dirty="0" smtClean="0">
                <a:solidFill>
                  <a:srgbClr val="00338D"/>
                </a:solidFill>
                <a:latin typeface="Arial" pitchFamily="34" charset="0"/>
                <a:cs typeface="Arial" pitchFamily="34" charset="0"/>
              </a:rPr>
              <a:t>T/P Period.</a:t>
            </a:r>
          </a:p>
          <a:p>
            <a:pPr lvl="1">
              <a:buFont typeface="Wingdings" pitchFamily="2" charset="2"/>
              <a:buChar char="ü"/>
            </a:pPr>
            <a:r>
              <a:rPr lang="en-GB" sz="1400" dirty="0" smtClean="0">
                <a:solidFill>
                  <a:srgbClr val="00338D"/>
                </a:solidFill>
                <a:latin typeface="Arial" pitchFamily="34" charset="0"/>
                <a:cs typeface="Arial" pitchFamily="34" charset="0"/>
              </a:rPr>
              <a:t>The </a:t>
            </a:r>
            <a:r>
              <a:rPr lang="en-GB" sz="1400" dirty="0" smtClean="0">
                <a:solidFill>
                  <a:srgbClr val="00338D"/>
                </a:solidFill>
                <a:latin typeface="Arial" pitchFamily="34" charset="0"/>
                <a:cs typeface="Arial" pitchFamily="34" charset="0"/>
              </a:rPr>
              <a:t>58-day signal in GFZ orbit may be considered as an </a:t>
            </a:r>
            <a:r>
              <a:rPr lang="en-GB" sz="1400" dirty="0" smtClean="0">
                <a:solidFill>
                  <a:srgbClr val="00338D"/>
                </a:solidFill>
                <a:latin typeface="Arial" pitchFamily="34" charset="0"/>
                <a:cs typeface="Arial" pitchFamily="34" charset="0"/>
              </a:rPr>
              <a:t>error</a:t>
            </a:r>
          </a:p>
          <a:p>
            <a:pPr lvl="1">
              <a:buFont typeface="Wingdings" pitchFamily="2" charset="2"/>
              <a:buChar char="ü"/>
            </a:pPr>
            <a:r>
              <a:rPr lang="fr-FR" sz="1400" dirty="0" smtClean="0">
                <a:solidFill>
                  <a:srgbClr val="00338D"/>
                </a:solidFill>
                <a:latin typeface="Arial" pitchFamily="34" charset="0"/>
                <a:cs typeface="Arial" pitchFamily="34" charset="0"/>
              </a:rPr>
              <a:t> For the </a:t>
            </a:r>
            <a:r>
              <a:rPr lang="fr-FR" sz="1400" dirty="0" err="1" smtClean="0">
                <a:solidFill>
                  <a:srgbClr val="00338D"/>
                </a:solidFill>
                <a:latin typeface="Arial" pitchFamily="34" charset="0"/>
                <a:cs typeface="Arial" pitchFamily="34" charset="0"/>
              </a:rPr>
              <a:t>regional</a:t>
            </a:r>
            <a:r>
              <a:rPr lang="fr-FR" sz="1400" dirty="0" smtClean="0">
                <a:solidFill>
                  <a:srgbClr val="00338D"/>
                </a:solidFill>
                <a:latin typeface="Arial" pitchFamily="34" charset="0"/>
                <a:cs typeface="Arial" pitchFamily="34" charset="0"/>
              </a:rPr>
              <a:t> trends, </a:t>
            </a:r>
            <a:r>
              <a:rPr lang="fr-FR" sz="1400" dirty="0" err="1" smtClean="0">
                <a:solidFill>
                  <a:srgbClr val="00338D"/>
                </a:solidFill>
                <a:latin typeface="Arial" pitchFamily="34" charset="0"/>
                <a:cs typeface="Arial" pitchFamily="34" charset="0"/>
              </a:rPr>
              <a:t>teh</a:t>
            </a:r>
            <a:r>
              <a:rPr lang="fr-FR" sz="1400" dirty="0" smtClean="0">
                <a:solidFill>
                  <a:srgbClr val="00338D"/>
                </a:solidFill>
                <a:latin typeface="Arial" pitchFamily="34" charset="0"/>
                <a:cs typeface="Arial" pitchFamily="34" charset="0"/>
              </a:rPr>
              <a:t> signal </a:t>
            </a:r>
            <a:r>
              <a:rPr lang="fr-FR" sz="1400" dirty="0" err="1" smtClean="0">
                <a:solidFill>
                  <a:srgbClr val="00338D"/>
                </a:solidFill>
                <a:latin typeface="Arial" pitchFamily="34" charset="0"/>
                <a:cs typeface="Arial" pitchFamily="34" charset="0"/>
              </a:rPr>
              <a:t>is</a:t>
            </a:r>
            <a:r>
              <a:rPr lang="fr-FR" sz="1400" dirty="0" smtClean="0">
                <a:solidFill>
                  <a:srgbClr val="00338D"/>
                </a:solidFill>
                <a:latin typeface="Arial" pitchFamily="34" charset="0"/>
                <a:cs typeface="Arial" pitchFamily="34" charset="0"/>
              </a:rPr>
              <a:t> </a:t>
            </a:r>
            <a:r>
              <a:rPr lang="fr-FR" sz="1400" dirty="0" err="1" smtClean="0">
                <a:solidFill>
                  <a:srgbClr val="00338D"/>
                </a:solidFill>
                <a:latin typeface="Arial" pitchFamily="34" charset="0"/>
                <a:cs typeface="Arial" pitchFamily="34" charset="0"/>
              </a:rPr>
              <a:t>lower</a:t>
            </a:r>
            <a:r>
              <a:rPr lang="fr-FR" sz="1400" dirty="0" smtClean="0">
                <a:solidFill>
                  <a:srgbClr val="00338D"/>
                </a:solidFill>
                <a:latin typeface="Arial" pitchFamily="34" charset="0"/>
                <a:cs typeface="Arial" pitchFamily="34" charset="0"/>
              </a:rPr>
              <a:t> </a:t>
            </a:r>
            <a:r>
              <a:rPr lang="fr-FR" sz="1400" dirty="0" err="1" smtClean="0">
                <a:solidFill>
                  <a:srgbClr val="00338D"/>
                </a:solidFill>
                <a:latin typeface="Arial" pitchFamily="34" charset="0"/>
                <a:cs typeface="Arial" pitchFamily="34" charset="0"/>
              </a:rPr>
              <a:t>than</a:t>
            </a:r>
            <a:r>
              <a:rPr lang="fr-FR" sz="1400" dirty="0" smtClean="0">
                <a:solidFill>
                  <a:srgbClr val="00338D"/>
                </a:solidFill>
                <a:latin typeface="Arial" pitchFamily="34" charset="0"/>
                <a:cs typeface="Arial" pitchFamily="34" charset="0"/>
              </a:rPr>
              <a:t> 1 mm/</a:t>
            </a:r>
            <a:r>
              <a:rPr lang="fr-FR" sz="1400" dirty="0" err="1" smtClean="0">
                <a:solidFill>
                  <a:srgbClr val="00338D"/>
                </a:solidFill>
                <a:latin typeface="Arial" pitchFamily="34" charset="0"/>
                <a:cs typeface="Arial" pitchFamily="34" charset="0"/>
              </a:rPr>
              <a:t>yr</a:t>
            </a:r>
            <a:r>
              <a:rPr lang="fr-FR" sz="1400" dirty="0" smtClean="0">
                <a:solidFill>
                  <a:srgbClr val="00338D"/>
                </a:solidFill>
                <a:latin typeface="Arial" pitchFamily="34" charset="0"/>
                <a:cs typeface="Arial" pitchFamily="34" charset="0"/>
              </a:rPr>
              <a:t> and </a:t>
            </a:r>
            <a:r>
              <a:rPr lang="fr-FR" sz="1400" dirty="0" err="1" smtClean="0">
                <a:solidFill>
                  <a:srgbClr val="00338D"/>
                </a:solidFill>
                <a:latin typeface="Arial" pitchFamily="34" charset="0"/>
                <a:cs typeface="Arial" pitchFamily="34" charset="0"/>
              </a:rPr>
              <a:t>currently</a:t>
            </a:r>
            <a:r>
              <a:rPr lang="fr-FR" sz="1400" dirty="0" smtClean="0">
                <a:solidFill>
                  <a:srgbClr val="00338D"/>
                </a:solidFill>
                <a:latin typeface="Arial" pitchFamily="34" charset="0"/>
                <a:cs typeface="Arial" pitchFamily="34" charset="0"/>
              </a:rPr>
              <a:t> no </a:t>
            </a:r>
            <a:r>
              <a:rPr lang="fr-FR" sz="1400" dirty="0" err="1" smtClean="0">
                <a:solidFill>
                  <a:srgbClr val="00338D"/>
                </a:solidFill>
                <a:latin typeface="Arial" pitchFamily="34" charset="0"/>
                <a:cs typeface="Arial" pitchFamily="34" charset="0"/>
              </a:rPr>
              <a:t>tools</a:t>
            </a:r>
            <a:r>
              <a:rPr lang="fr-FR" sz="1400" dirty="0" smtClean="0">
                <a:solidFill>
                  <a:srgbClr val="00338D"/>
                </a:solidFill>
                <a:latin typeface="Arial" pitchFamily="34" charset="0"/>
                <a:cs typeface="Arial" pitchFamily="34" charset="0"/>
              </a:rPr>
              <a:t> </a:t>
            </a:r>
            <a:r>
              <a:rPr lang="fr-FR" sz="1400" dirty="0" err="1" smtClean="0">
                <a:solidFill>
                  <a:srgbClr val="00338D"/>
                </a:solidFill>
                <a:latin typeface="Arial" pitchFamily="34" charset="0"/>
                <a:cs typeface="Arial" pitchFamily="34" charset="0"/>
              </a:rPr>
              <a:t>exist</a:t>
            </a:r>
            <a:r>
              <a:rPr lang="fr-FR" sz="1400" dirty="0" smtClean="0">
                <a:solidFill>
                  <a:srgbClr val="00338D"/>
                </a:solidFill>
                <a:latin typeface="Arial" pitchFamily="34" charset="0"/>
                <a:cs typeface="Arial" pitchFamily="34" charset="0"/>
              </a:rPr>
              <a:t> to show if </a:t>
            </a:r>
            <a:r>
              <a:rPr lang="fr-FR" sz="1400" dirty="0" err="1" smtClean="0">
                <a:solidFill>
                  <a:srgbClr val="00338D"/>
                </a:solidFill>
                <a:latin typeface="Arial" pitchFamily="34" charset="0"/>
                <a:cs typeface="Arial" pitchFamily="34" charset="0"/>
              </a:rPr>
              <a:t>it</a:t>
            </a:r>
            <a:r>
              <a:rPr lang="fr-FR" sz="1400" dirty="0" smtClean="0">
                <a:solidFill>
                  <a:srgbClr val="00338D"/>
                </a:solidFill>
                <a:latin typeface="Arial" pitchFamily="34" charset="0"/>
                <a:cs typeface="Arial" pitchFamily="34" charset="0"/>
              </a:rPr>
              <a:t> </a:t>
            </a:r>
            <a:r>
              <a:rPr lang="fr-FR" sz="1400" dirty="0" err="1" smtClean="0">
                <a:solidFill>
                  <a:srgbClr val="00338D"/>
                </a:solidFill>
                <a:latin typeface="Arial" pitchFamily="34" charset="0"/>
                <a:cs typeface="Arial" pitchFamily="34" charset="0"/>
              </a:rPr>
              <a:t>is</a:t>
            </a:r>
            <a:r>
              <a:rPr lang="fr-FR" sz="1400" dirty="0" smtClean="0">
                <a:solidFill>
                  <a:srgbClr val="00338D"/>
                </a:solidFill>
                <a:latin typeface="Arial" pitchFamily="34" charset="0"/>
                <a:cs typeface="Arial" pitchFamily="34" charset="0"/>
              </a:rPr>
              <a:t> an </a:t>
            </a:r>
            <a:r>
              <a:rPr lang="fr-FR" sz="1400" dirty="0" err="1" smtClean="0">
                <a:solidFill>
                  <a:srgbClr val="00338D"/>
                </a:solidFill>
                <a:latin typeface="Arial" pitchFamily="34" charset="0"/>
                <a:cs typeface="Arial" pitchFamily="34" charset="0"/>
              </a:rPr>
              <a:t>improvement</a:t>
            </a:r>
            <a:r>
              <a:rPr lang="fr-FR" sz="1400" dirty="0" smtClean="0">
                <a:solidFill>
                  <a:srgbClr val="00338D"/>
                </a:solidFill>
                <a:latin typeface="Arial" pitchFamily="34" charset="0"/>
                <a:cs typeface="Arial" pitchFamily="34" charset="0"/>
              </a:rPr>
              <a:t> or not</a:t>
            </a:r>
            <a:endParaRPr lang="en-GB" sz="1400" dirty="0" smtClean="0">
              <a:solidFill>
                <a:srgbClr val="00338D"/>
              </a:solidFill>
              <a:latin typeface="Arial" pitchFamily="34" charset="0"/>
              <a:cs typeface="Arial" pitchFamily="34" charset="0"/>
            </a:endParaRPr>
          </a:p>
          <a:p>
            <a:endParaRPr lang="en-GB" sz="1400" dirty="0" smtClean="0">
              <a:solidFill>
                <a:srgbClr val="00338D"/>
              </a:solidFill>
              <a:latin typeface="Arial" pitchFamily="34" charset="0"/>
              <a:cs typeface="Arial" pitchFamily="34" charset="0"/>
            </a:endParaRPr>
          </a:p>
          <a:p>
            <a:endParaRPr lang="en-GB" sz="1600" dirty="0" smtClean="0">
              <a:solidFill>
                <a:srgbClr val="00338D"/>
              </a:solidFill>
              <a:latin typeface="Arial" pitchFamily="34" charset="0"/>
              <a:cs typeface="Arial" pitchFamily="34" charset="0"/>
            </a:endParaRPr>
          </a:p>
          <a:p>
            <a:endParaRPr lang="en-GB" dirty="0" smtClean="0">
              <a:solidFill>
                <a:srgbClr val="00338D"/>
              </a:solidFill>
              <a:latin typeface="Arial" pitchFamily="34" charset="0"/>
              <a:cs typeface="Arial" pitchFamily="34" charset="0"/>
            </a:endParaRPr>
          </a:p>
          <a:p>
            <a:endParaRPr lang="en-GB" dirty="0" smtClean="0">
              <a:solidFill>
                <a:srgbClr val="00338D"/>
              </a:solidFill>
              <a:latin typeface="Arial" pitchFamily="34" charset="0"/>
              <a:cs typeface="Arial" pitchFamily="34" charset="0"/>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2"/>
          <p:cNvSpPr txBox="1">
            <a:spLocks noChangeArrowheads="1"/>
          </p:cNvSpPr>
          <p:nvPr/>
        </p:nvSpPr>
        <p:spPr>
          <a:xfrm>
            <a:off x="199407" y="1219197"/>
            <a:ext cx="9532422" cy="2830289"/>
          </a:xfrm>
          <a:prstGeom prst="rect">
            <a:avLst/>
          </a:prstGeom>
        </p:spPr>
        <p:txBody>
          <a:bodyPr/>
          <a:lstStyle/>
          <a:p>
            <a:r>
              <a:rPr lang="en-GB" sz="1600" b="1" dirty="0" smtClean="0">
                <a:solidFill>
                  <a:srgbClr val="00338D"/>
                </a:solidFill>
                <a:latin typeface="Arial" pitchFamily="34" charset="0"/>
                <a:cs typeface="Arial" pitchFamily="34" charset="0"/>
              </a:rPr>
              <a:t>Introduction:</a:t>
            </a:r>
          </a:p>
          <a:p>
            <a:r>
              <a:rPr lang="en-US" sz="1600" kern="0" dirty="0" smtClean="0">
                <a:solidFill>
                  <a:srgbClr val="00338D"/>
                </a:solidFill>
                <a:latin typeface="Arial" charset="0"/>
              </a:rPr>
              <a:t> </a:t>
            </a:r>
            <a:endParaRPr lang="en-US" sz="1600" dirty="0" smtClean="0">
              <a:solidFill>
                <a:srgbClr val="00338D"/>
              </a:solidFill>
              <a:latin typeface="Arial" pitchFamily="34" charset="0"/>
              <a:cs typeface="Arial" pitchFamily="34" charset="0"/>
            </a:endParaRPr>
          </a:p>
          <a:p>
            <a:pPr>
              <a:buFont typeface="Arial" pitchFamily="34" charset="0"/>
              <a:buChar char="•"/>
            </a:pPr>
            <a:r>
              <a:rPr lang="en-GB" sz="1600" dirty="0" smtClean="0">
                <a:solidFill>
                  <a:srgbClr val="00338D"/>
                </a:solidFill>
                <a:latin typeface="Arial" pitchFamily="34" charset="0"/>
                <a:cs typeface="Arial" pitchFamily="34" charset="0"/>
              </a:rPr>
              <a:t> </a:t>
            </a:r>
            <a:r>
              <a:rPr lang="en-GB" sz="1600" kern="0" dirty="0" smtClean="0">
                <a:solidFill>
                  <a:srgbClr val="00338D"/>
                </a:solidFill>
                <a:latin typeface="Arial" charset="0"/>
              </a:rPr>
              <a:t>We will observe and analyse the impact of the precise orbit computed by GFZ for climate applications. It will be referred to as “GFZ”.</a:t>
            </a:r>
          </a:p>
          <a:p>
            <a:pPr>
              <a:buFont typeface="Arial" pitchFamily="34" charset="0"/>
              <a:buChar char="•"/>
            </a:pPr>
            <a:endParaRPr lang="en-GB" sz="1600" kern="0" dirty="0" smtClean="0">
              <a:solidFill>
                <a:srgbClr val="00338D"/>
              </a:solidFill>
              <a:latin typeface="Arial" charset="0"/>
            </a:endParaRPr>
          </a:p>
          <a:p>
            <a:pPr>
              <a:buFont typeface="Arial" pitchFamily="34" charset="0"/>
              <a:buChar char="•"/>
            </a:pPr>
            <a:r>
              <a:rPr lang="en-GB" sz="1600" kern="0" dirty="0" smtClean="0">
                <a:solidFill>
                  <a:srgbClr val="00338D"/>
                </a:solidFill>
                <a:latin typeface="Arial" charset="0"/>
              </a:rPr>
              <a:t> We will compare this orbit with the reference one in </a:t>
            </a:r>
            <a:r>
              <a:rPr lang="en-GB" sz="1600" kern="0" dirty="0" err="1" smtClean="0">
                <a:solidFill>
                  <a:srgbClr val="00338D"/>
                </a:solidFill>
                <a:latin typeface="Arial" charset="0"/>
              </a:rPr>
              <a:t>SL_cci</a:t>
            </a:r>
            <a:r>
              <a:rPr lang="en-GB" sz="1600" kern="0" dirty="0" smtClean="0">
                <a:solidFill>
                  <a:srgbClr val="00338D"/>
                </a:solidFill>
                <a:latin typeface="Arial" charset="0"/>
              </a:rPr>
              <a:t> products, computed by GSFC. It will be referred to as “</a:t>
            </a:r>
            <a:r>
              <a:rPr lang="en-GB" sz="1600" kern="0" dirty="0" err="1" smtClean="0">
                <a:solidFill>
                  <a:srgbClr val="00338D"/>
                </a:solidFill>
                <a:latin typeface="Arial" charset="0"/>
              </a:rPr>
              <a:t>SL_cci</a:t>
            </a:r>
            <a:r>
              <a:rPr lang="en-GB" sz="1600" kern="0" dirty="0" smtClean="0">
                <a:solidFill>
                  <a:srgbClr val="00338D"/>
                </a:solidFill>
                <a:latin typeface="Arial" charset="0"/>
              </a:rPr>
              <a:t>”.</a:t>
            </a:r>
          </a:p>
          <a:p>
            <a:pPr>
              <a:buFont typeface="Arial" pitchFamily="34" charset="0"/>
              <a:buChar char="•"/>
            </a:pPr>
            <a:endParaRPr lang="en-GB" sz="1600" kern="0" dirty="0" smtClean="0">
              <a:solidFill>
                <a:srgbClr val="00338D"/>
              </a:solidFill>
              <a:latin typeface="Arial" charset="0"/>
            </a:endParaRPr>
          </a:p>
          <a:p>
            <a:pPr>
              <a:buFont typeface="Arial" pitchFamily="34" charset="0"/>
              <a:buChar char="•"/>
            </a:pPr>
            <a:r>
              <a:rPr lang="en-GB" sz="1600" kern="0" dirty="0" smtClean="0">
                <a:solidFill>
                  <a:srgbClr val="00338D"/>
                </a:solidFill>
                <a:latin typeface="Arial" charset="0"/>
              </a:rPr>
              <a:t> In order to determine the impact of the GFZ orbit in terms of climate applications and temporal scales, we will try in this study to indicate for each impact detected if it’s a positive (+) or a negative (-) impact :</a:t>
            </a:r>
            <a:endParaRPr kumimoji="0" lang="en-US" sz="1600"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4" name="Rectangle 12"/>
          <p:cNvSpPr txBox="1">
            <a:spLocks noChangeArrowheads="1"/>
          </p:cNvSpPr>
          <p:nvPr/>
        </p:nvSpPr>
        <p:spPr>
          <a:xfrm>
            <a:off x="2357716" y="249655"/>
            <a:ext cx="6655655" cy="795374"/>
          </a:xfrm>
          <a:prstGeom prst="rect">
            <a:avLst/>
          </a:prstGeom>
        </p:spPr>
        <p:txBody>
          <a:bodyPr/>
          <a:lstStyle/>
          <a:p>
            <a:pPr>
              <a:lnSpc>
                <a:spcPct val="85000"/>
              </a:lnSpc>
              <a:spcBef>
                <a:spcPct val="20000"/>
              </a:spcBef>
              <a:buClr>
                <a:srgbClr val="000066"/>
              </a:buClr>
              <a:defRPr/>
            </a:pPr>
            <a:r>
              <a:rPr lang="en-US" sz="2800" b="1" kern="0" dirty="0" smtClean="0">
                <a:solidFill>
                  <a:schemeClr val="accent3"/>
                </a:solidFill>
                <a:latin typeface="Arial" charset="0"/>
              </a:rPr>
              <a:t>Orbit comparison for TOPEX/Poseidon mission</a:t>
            </a:r>
          </a:p>
        </p:txBody>
      </p:sp>
      <p:grpSp>
        <p:nvGrpSpPr>
          <p:cNvPr id="12" name="Groupe 11"/>
          <p:cNvGrpSpPr/>
          <p:nvPr/>
        </p:nvGrpSpPr>
        <p:grpSpPr>
          <a:xfrm>
            <a:off x="3474564" y="4760216"/>
            <a:ext cx="2166259" cy="1416239"/>
            <a:chOff x="2362199" y="3907971"/>
            <a:chExt cx="2166259" cy="1416239"/>
          </a:xfrm>
        </p:grpSpPr>
        <p:sp>
          <p:nvSpPr>
            <p:cNvPr id="7" name="ZoneTexte 6"/>
            <p:cNvSpPr txBox="1"/>
            <p:nvPr/>
          </p:nvSpPr>
          <p:spPr>
            <a:xfrm>
              <a:off x="2362200" y="4985656"/>
              <a:ext cx="2166258" cy="338554"/>
            </a:xfrm>
            <a:prstGeom prst="rect">
              <a:avLst/>
            </a:prstGeom>
            <a:noFill/>
            <a:ln>
              <a:solidFill>
                <a:schemeClr val="tx1"/>
              </a:solidFill>
            </a:ln>
          </p:spPr>
          <p:txBody>
            <a:bodyPr wrap="square" rtlCol="0">
              <a:spAutoFit/>
            </a:bodyPr>
            <a:lstStyle/>
            <a:p>
              <a:r>
                <a:rPr lang="fr-FR" sz="1600" b="1" dirty="0" smtClean="0">
                  <a:solidFill>
                    <a:srgbClr val="00338D"/>
                  </a:solidFill>
                  <a:latin typeface="Arial" pitchFamily="34" charset="0"/>
                  <a:cs typeface="Arial" pitchFamily="34" charset="0"/>
                </a:rPr>
                <a:t>No impact </a:t>
              </a:r>
              <a:r>
                <a:rPr lang="fr-FR" sz="1600" b="1" dirty="0" err="1" smtClean="0">
                  <a:solidFill>
                    <a:srgbClr val="00338D"/>
                  </a:solidFill>
                  <a:latin typeface="Arial" pitchFamily="34" charset="0"/>
                  <a:cs typeface="Arial" pitchFamily="34" charset="0"/>
                </a:rPr>
                <a:t>detected</a:t>
              </a:r>
              <a:endParaRPr lang="fr-FR" sz="1600" b="1" dirty="0" smtClean="0">
                <a:solidFill>
                  <a:srgbClr val="00338D"/>
                </a:solidFill>
                <a:latin typeface="Arial" pitchFamily="34" charset="0"/>
                <a:cs typeface="Arial" pitchFamily="34" charset="0"/>
              </a:endParaRPr>
            </a:p>
          </p:txBody>
        </p:sp>
        <p:sp>
          <p:nvSpPr>
            <p:cNvPr id="8" name="ZoneTexte 7"/>
            <p:cNvSpPr txBox="1"/>
            <p:nvPr/>
          </p:nvSpPr>
          <p:spPr>
            <a:xfrm>
              <a:off x="2362199" y="3907971"/>
              <a:ext cx="2166258" cy="338554"/>
            </a:xfrm>
            <a:prstGeom prst="rect">
              <a:avLst/>
            </a:prstGeom>
            <a:solidFill>
              <a:srgbClr val="FBD4B4"/>
            </a:solidFill>
            <a:ln>
              <a:solidFill>
                <a:schemeClr val="tx1"/>
              </a:solidFill>
            </a:ln>
          </p:spPr>
          <p:txBody>
            <a:bodyPr wrap="square" rtlCol="0">
              <a:spAutoFit/>
            </a:bodyPr>
            <a:lstStyle/>
            <a:p>
              <a:r>
                <a:rPr lang="fr-FR" sz="1600" b="1" dirty="0" err="1" smtClean="0">
                  <a:solidFill>
                    <a:srgbClr val="00338D"/>
                  </a:solidFill>
                  <a:latin typeface="Arial" pitchFamily="34" charset="0"/>
                  <a:cs typeface="Arial" pitchFamily="34" charset="0"/>
                </a:rPr>
                <a:t>Low</a:t>
              </a:r>
              <a:r>
                <a:rPr lang="fr-FR" sz="1600" b="1" dirty="0" smtClean="0">
                  <a:solidFill>
                    <a:srgbClr val="00338D"/>
                  </a:solidFill>
                  <a:latin typeface="Arial" pitchFamily="34" charset="0"/>
                  <a:cs typeface="Arial" pitchFamily="34" charset="0"/>
                </a:rPr>
                <a:t> impact</a:t>
              </a:r>
            </a:p>
          </p:txBody>
        </p:sp>
        <p:sp>
          <p:nvSpPr>
            <p:cNvPr id="9" name="ZoneTexte 8"/>
            <p:cNvSpPr txBox="1"/>
            <p:nvPr/>
          </p:nvSpPr>
          <p:spPr>
            <a:xfrm>
              <a:off x="2362199" y="4452256"/>
              <a:ext cx="2166258" cy="338554"/>
            </a:xfrm>
            <a:prstGeom prst="rect">
              <a:avLst/>
            </a:prstGeom>
            <a:solidFill>
              <a:srgbClr val="E36C0A"/>
            </a:solidFill>
            <a:ln>
              <a:solidFill>
                <a:schemeClr val="tx1"/>
              </a:solidFill>
            </a:ln>
          </p:spPr>
          <p:txBody>
            <a:bodyPr wrap="square" rtlCol="0">
              <a:spAutoFit/>
            </a:bodyPr>
            <a:lstStyle/>
            <a:p>
              <a:r>
                <a:rPr lang="fr-FR" sz="1600" b="1" dirty="0" err="1" smtClean="0">
                  <a:solidFill>
                    <a:srgbClr val="00338D"/>
                  </a:solidFill>
                  <a:latin typeface="Arial" pitchFamily="34" charset="0"/>
                  <a:cs typeface="Arial" pitchFamily="34" charset="0"/>
                </a:rPr>
                <a:t>Significant</a:t>
              </a:r>
              <a:r>
                <a:rPr lang="fr-FR" sz="1600" b="1" dirty="0" smtClean="0">
                  <a:solidFill>
                    <a:srgbClr val="00338D"/>
                  </a:solidFill>
                  <a:latin typeface="Arial" pitchFamily="34" charset="0"/>
                  <a:cs typeface="Arial" pitchFamily="34" charset="0"/>
                </a:rPr>
                <a:t> impact</a:t>
              </a:r>
            </a:p>
          </p:txBody>
        </p:sp>
      </p:gr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Tableau 15"/>
          <p:cNvGraphicFramePr>
            <a:graphicFrameLocks noGrp="1"/>
          </p:cNvGraphicFramePr>
          <p:nvPr/>
        </p:nvGraphicFramePr>
        <p:xfrm>
          <a:off x="251586" y="1281951"/>
          <a:ext cx="4248627" cy="5172810"/>
        </p:xfrm>
        <a:graphic>
          <a:graphicData uri="http://schemas.openxmlformats.org/drawingml/2006/table">
            <a:tbl>
              <a:tblPr/>
              <a:tblGrid>
                <a:gridCol w="1008105"/>
                <a:gridCol w="1008105"/>
                <a:gridCol w="2232417"/>
              </a:tblGrid>
              <a:tr h="411137">
                <a:tc gridSpan="3">
                  <a:txBody>
                    <a:bodyPr/>
                    <a:lstStyle/>
                    <a:p>
                      <a:pPr algn="ctr">
                        <a:spcAft>
                          <a:spcPts val="600"/>
                        </a:spcAft>
                      </a:pPr>
                      <a:r>
                        <a:rPr lang="en-US" sz="1200" dirty="0" smtClean="0">
                          <a:latin typeface="Trebuchet MS"/>
                          <a:ea typeface="Times New Roman"/>
                          <a:cs typeface="Times New Roman"/>
                        </a:rPr>
                        <a:t>TOPEX/Poseidon</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GFZ</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err="1" smtClean="0">
                          <a:latin typeface="Trebuchet MS"/>
                          <a:ea typeface="Calibri"/>
                          <a:cs typeface="Times New Roman"/>
                        </a:rPr>
                        <a:t>SL_cci</a:t>
                      </a:r>
                      <a:endParaRPr lang="fr-FR" sz="1000" b="1"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a:latin typeface="Trebuchet MS"/>
                          <a:ea typeface="Calibri"/>
                          <a:cs typeface="Times New Roman"/>
                        </a:rPr>
                        <a:t>Global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r>
                        <a:rPr lang="en-US" dirty="0" smtClean="0"/>
                        <a:t>-</a:t>
                      </a:r>
                      <a:endParaRPr lang="en-US" dirty="0"/>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rgbClr val="E36C0A"/>
                    </a:solid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rowSpan="5">
                  <a:txBody>
                    <a:bodyPr/>
                    <a:lstStyle/>
                    <a:p>
                      <a:pPr algn="ctr">
                        <a:spcAft>
                          <a:spcPts val="600"/>
                        </a:spcAft>
                      </a:pPr>
                      <a:endParaRPr lang="fr-FR" sz="8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a:txBody>
                    <a:bodyPr/>
                    <a:lstStyle/>
                    <a:p>
                      <a:pPr algn="ctr">
                        <a:spcAft>
                          <a:spcPts val="600"/>
                        </a:spcAft>
                      </a:pPr>
                      <a:r>
                        <a:rPr lang="en-US" sz="1200">
                          <a:latin typeface="Trebuchet MS"/>
                          <a:ea typeface="Calibri"/>
                          <a:cs typeface="Times New Roman"/>
                        </a:rPr>
                        <a:t>Mesoscale</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dirty="0">
                          <a:latin typeface="Trebuchet MS"/>
                          <a:ea typeface="Calibri"/>
                          <a:cs typeface="Times New Roman"/>
                        </a:rPr>
                        <a:t>Signals &lt; 2 months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2"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Global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10" name="Rectangle 12"/>
          <p:cNvSpPr txBox="1">
            <a:spLocks noChangeArrowheads="1"/>
          </p:cNvSpPr>
          <p:nvPr/>
        </p:nvSpPr>
        <p:spPr>
          <a:xfrm>
            <a:off x="5468470" y="1292989"/>
            <a:ext cx="4150659" cy="642741"/>
          </a:xfrm>
          <a:prstGeom prst="rect">
            <a:avLst/>
          </a:prstGeom>
        </p:spPr>
        <p:style>
          <a:lnRef idx="1">
            <a:schemeClr val="accent5"/>
          </a:lnRef>
          <a:fillRef idx="2">
            <a:schemeClr val="accent5"/>
          </a:fillRef>
          <a:effectRef idx="1">
            <a:schemeClr val="accent5"/>
          </a:effectRef>
          <a:fontRef idx="minor">
            <a:schemeClr val="dk1"/>
          </a:fontRef>
        </p:style>
        <p:txBody>
          <a:bodyPr/>
          <a:lstStyle/>
          <a:p>
            <a:r>
              <a:rPr lang="en-GB" dirty="0" smtClean="0">
                <a:solidFill>
                  <a:srgbClr val="00338D"/>
                </a:solidFill>
                <a:latin typeface="Arial" pitchFamily="34" charset="0"/>
                <a:cs typeface="Arial" pitchFamily="34" charset="0"/>
              </a:rPr>
              <a:t>Low impact detected on Global Mean Sea Level trend</a:t>
            </a: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13" name="Rectangle 12"/>
          <p:cNvSpPr/>
          <p:nvPr/>
        </p:nvSpPr>
        <p:spPr>
          <a:xfrm>
            <a:off x="4780111" y="2212976"/>
            <a:ext cx="4964524" cy="738664"/>
          </a:xfrm>
          <a:prstGeom prst="rect">
            <a:avLst/>
          </a:prstGeom>
        </p:spPr>
        <p:txBody>
          <a:bodyPr wrap="square">
            <a:spAutoFit/>
          </a:bodyPr>
          <a:lstStyle/>
          <a:p>
            <a:pPr>
              <a:buFont typeface="Symbol"/>
              <a:buChar char="Þ"/>
            </a:pPr>
            <a:r>
              <a:rPr lang="en-GB" sz="1400" dirty="0" smtClean="0">
                <a:solidFill>
                  <a:srgbClr val="00338D"/>
                </a:solidFill>
                <a:latin typeface="Arial" pitchFamily="34" charset="0"/>
                <a:cs typeface="Arial" pitchFamily="34" charset="0"/>
              </a:rPr>
              <a:t>0.14mm/yr trend difference on the Global </a:t>
            </a:r>
            <a:r>
              <a:rPr lang="en-GB" sz="1400" dirty="0" smtClean="0">
                <a:solidFill>
                  <a:srgbClr val="00338D"/>
                </a:solidFill>
                <a:latin typeface="Arial" pitchFamily="34" charset="0"/>
                <a:cs typeface="Arial" pitchFamily="34" charset="0"/>
              </a:rPr>
              <a:t>MSL</a:t>
            </a:r>
          </a:p>
          <a:p>
            <a:pPr>
              <a:buFont typeface="Symbol"/>
              <a:buChar char="Þ"/>
            </a:pPr>
            <a:r>
              <a:rPr lang="en-GB" sz="1400" dirty="0" smtClean="0">
                <a:solidFill>
                  <a:srgbClr val="00338D"/>
                </a:solidFill>
                <a:latin typeface="Arial" pitchFamily="34" charset="0"/>
                <a:cs typeface="Arial" pitchFamily="34" charset="0"/>
              </a:rPr>
              <a:t> </a:t>
            </a:r>
            <a:r>
              <a:rPr lang="en-US" sz="1400" dirty="0" smtClean="0">
                <a:solidFill>
                  <a:srgbClr val="00338D"/>
                </a:solidFill>
                <a:latin typeface="Arial" pitchFamily="34" charset="0"/>
                <a:cs typeface="Arial" pitchFamily="34" charset="0"/>
              </a:rPr>
              <a:t>due to </a:t>
            </a:r>
            <a:r>
              <a:rPr lang="en-US" sz="1400" dirty="0" smtClean="0">
                <a:solidFill>
                  <a:srgbClr val="00338D"/>
                </a:solidFill>
                <a:latin typeface="Arial" pitchFamily="34" charset="0"/>
                <a:cs typeface="Arial" pitchFamily="34" charset="0"/>
              </a:rPr>
              <a:t>stronger and abnormal 58.77-day signals </a:t>
            </a:r>
            <a:r>
              <a:rPr lang="en-US" sz="1400" dirty="0" smtClean="0">
                <a:solidFill>
                  <a:srgbClr val="00338D"/>
                </a:solidFill>
                <a:latin typeface="Arial" pitchFamily="34" charset="0"/>
                <a:cs typeface="Arial" pitchFamily="34" charset="0"/>
              </a:rPr>
              <a:t>on GFZ orbit solutions (58.77-day signal)</a:t>
            </a:r>
            <a:r>
              <a:rPr lang="en-GB" sz="1400" dirty="0" smtClean="0">
                <a:solidFill>
                  <a:srgbClr val="00338D"/>
                </a:solidFill>
                <a:latin typeface="Arial" pitchFamily="34" charset="0"/>
                <a:cs typeface="Arial" pitchFamily="34" charset="0"/>
              </a:rPr>
              <a:t>.</a:t>
            </a:r>
            <a:endParaRPr lang="en-GB" sz="1400" dirty="0" smtClean="0">
              <a:solidFill>
                <a:srgbClr val="00338D"/>
              </a:solidFill>
              <a:latin typeface="Arial" pitchFamily="34" charset="0"/>
              <a:cs typeface="Arial" pitchFamily="34" charset="0"/>
            </a:endParaRPr>
          </a:p>
        </p:txBody>
      </p:sp>
      <p:pic>
        <p:nvPicPr>
          <p:cNvPr id="7" name="Image 6" descr="Log2SVG_MOY_G.png"/>
          <p:cNvPicPr>
            <a:picLocks noChangeAspect="1"/>
          </p:cNvPicPr>
          <p:nvPr/>
        </p:nvPicPr>
        <p:blipFill>
          <a:blip r:embed="rId2" cstate="print"/>
          <a:stretch>
            <a:fillRect/>
          </a:stretch>
        </p:blipFill>
        <p:spPr>
          <a:xfrm>
            <a:off x="4771229" y="3209026"/>
            <a:ext cx="4563013" cy="3030126"/>
          </a:xfrm>
          <a:prstGeom prst="rect">
            <a:avLst/>
          </a:prstGeom>
        </p:spPr>
      </p:pic>
      <p:sp>
        <p:nvSpPr>
          <p:cNvPr id="8" name="Rectangle 7"/>
          <p:cNvSpPr/>
          <p:nvPr/>
        </p:nvSpPr>
        <p:spPr>
          <a:xfrm>
            <a:off x="4753874" y="6056069"/>
            <a:ext cx="4953000" cy="338554"/>
          </a:xfrm>
          <a:prstGeom prst="rect">
            <a:avLst/>
          </a:prstGeom>
        </p:spPr>
        <p:txBody>
          <a:bodyPr>
            <a:spAutoFit/>
          </a:bodyPr>
          <a:lstStyle/>
          <a:p>
            <a:r>
              <a:rPr lang="en-GB" sz="1600" dirty="0" smtClean="0">
                <a:solidFill>
                  <a:srgbClr val="00338D"/>
                </a:solidFill>
                <a:latin typeface="Arial" pitchFamily="34" charset="0"/>
                <a:cs typeface="Arial" pitchFamily="34" charset="0"/>
              </a:rPr>
              <a:t>Temporal evolution of SLA mean calculated </a:t>
            </a:r>
            <a:r>
              <a:rPr lang="en-GB" sz="1600" u="sng" dirty="0" smtClean="0">
                <a:solidFill>
                  <a:srgbClr val="00338D"/>
                </a:solidFill>
                <a:latin typeface="Arial" pitchFamily="34" charset="0"/>
                <a:cs typeface="Arial" pitchFamily="34" charset="0"/>
              </a:rPr>
              <a:t>globally</a:t>
            </a:r>
            <a:r>
              <a:rPr lang="en-GB" sz="1600" dirty="0" smtClean="0">
                <a:solidFill>
                  <a:srgbClr val="00338D"/>
                </a:solidFill>
                <a:latin typeface="Arial" pitchFamily="34" charset="0"/>
                <a:cs typeface="Arial" pitchFamily="34" charset="0"/>
              </a:rPr>
              <a:t>.</a:t>
            </a:r>
            <a:endParaRPr lang="fr-FR" sz="1600" dirty="0"/>
          </a:p>
        </p:txBody>
      </p:sp>
      <p:sp>
        <p:nvSpPr>
          <p:cNvPr id="11" name="Rectangle 10"/>
          <p:cNvSpPr/>
          <p:nvPr/>
        </p:nvSpPr>
        <p:spPr>
          <a:xfrm>
            <a:off x="1269865" y="3088758"/>
            <a:ext cx="1008000" cy="574159"/>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fr-F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Tableau 10"/>
          <p:cNvGraphicFramePr>
            <a:graphicFrameLocks noGrp="1"/>
          </p:cNvGraphicFramePr>
          <p:nvPr/>
        </p:nvGraphicFramePr>
        <p:xfrm>
          <a:off x="251586" y="1281951"/>
          <a:ext cx="4248627" cy="5172810"/>
        </p:xfrm>
        <a:graphic>
          <a:graphicData uri="http://schemas.openxmlformats.org/drawingml/2006/table">
            <a:tbl>
              <a:tblPr/>
              <a:tblGrid>
                <a:gridCol w="1008105"/>
                <a:gridCol w="1008105"/>
                <a:gridCol w="2232417"/>
              </a:tblGrid>
              <a:tr h="411137">
                <a:tc gridSpan="3">
                  <a:txBody>
                    <a:bodyPr/>
                    <a:lstStyle/>
                    <a:p>
                      <a:pPr algn="ctr">
                        <a:spcAft>
                          <a:spcPts val="600"/>
                        </a:spcAft>
                      </a:pPr>
                      <a:r>
                        <a:rPr lang="en-US" sz="1200" dirty="0" smtClean="0">
                          <a:latin typeface="Trebuchet MS"/>
                          <a:ea typeface="Times New Roman"/>
                          <a:cs typeface="Times New Roman"/>
                        </a:rPr>
                        <a:t>TOPEX/Poseidon</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GFZ</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err="1" smtClean="0">
                          <a:latin typeface="Trebuchet MS"/>
                          <a:ea typeface="Calibri"/>
                          <a:cs typeface="Times New Roman"/>
                        </a:rPr>
                        <a:t>SL_cci</a:t>
                      </a:r>
                      <a:endParaRPr lang="fr-FR" sz="1000" b="1"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dirty="0">
                          <a:latin typeface="Trebuchet MS"/>
                          <a:ea typeface="Calibri"/>
                          <a:cs typeface="Times New Roman"/>
                        </a:rPr>
                        <a:t>Global Mean Sea Level</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Long-term evolution (trend)</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r>
                        <a:rPr lang="en-US" sz="2000" dirty="0" smtClean="0">
                          <a:latin typeface="Trebuchet MS"/>
                          <a:ea typeface="Calibri"/>
                          <a:cs typeface="Times New Roman"/>
                        </a:rPr>
                        <a:t>-</a:t>
                      </a: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rgbClr val="FBD4B4"/>
                    </a:solid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rowSpan="4">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a:txBody>
                    <a:bodyPr/>
                    <a:lstStyle/>
                    <a:p>
                      <a:pPr algn="ctr">
                        <a:spcAft>
                          <a:spcPts val="600"/>
                        </a:spcAft>
                      </a:pPr>
                      <a:r>
                        <a:rPr lang="en-US" sz="1200">
                          <a:latin typeface="Trebuchet MS"/>
                          <a:ea typeface="Calibri"/>
                          <a:cs typeface="Times New Roman"/>
                        </a:rPr>
                        <a:t>Mesoscale</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dirty="0">
                          <a:latin typeface="Trebuchet MS"/>
                          <a:ea typeface="Calibri"/>
                          <a:cs typeface="Times New Roman"/>
                        </a:rPr>
                        <a:t>Signals &lt; 2 months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12"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Global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15" name="Rectangle 12"/>
          <p:cNvSpPr txBox="1">
            <a:spLocks noChangeArrowheads="1"/>
          </p:cNvSpPr>
          <p:nvPr/>
        </p:nvSpPr>
        <p:spPr>
          <a:xfrm>
            <a:off x="5512014" y="1282044"/>
            <a:ext cx="4150659" cy="699072"/>
          </a:xfrm>
          <a:prstGeom prst="rect">
            <a:avLst/>
          </a:prstGeom>
        </p:spPr>
        <p:style>
          <a:lnRef idx="1">
            <a:schemeClr val="accent5"/>
          </a:lnRef>
          <a:fillRef idx="2">
            <a:schemeClr val="accent5"/>
          </a:fillRef>
          <a:effectRef idx="1">
            <a:schemeClr val="accent5"/>
          </a:effectRef>
          <a:fontRef idx="minor">
            <a:schemeClr val="dk1"/>
          </a:fontRef>
        </p:style>
        <p:txBody>
          <a:bodyPr/>
          <a:lstStyle/>
          <a:p>
            <a:r>
              <a:rPr lang="en-GB" dirty="0" smtClean="0">
                <a:solidFill>
                  <a:srgbClr val="00338D"/>
                </a:solidFill>
                <a:latin typeface="Arial" pitchFamily="34" charset="0"/>
                <a:cs typeface="Arial" pitchFamily="34" charset="0"/>
              </a:rPr>
              <a:t>No impact detected on Inter annual Signals</a:t>
            </a:r>
            <a:endParaRPr lang="en-US" dirty="0" smtClean="0">
              <a:solidFill>
                <a:srgbClr val="00338D"/>
              </a:solidFill>
              <a:latin typeface="Arial" pitchFamily="34" charset="0"/>
              <a:cs typeface="Arial" pitchFamily="34" charset="0"/>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pic>
        <p:nvPicPr>
          <p:cNvPr id="8" name="Image 7" descr="CreerPeriodogramme_G_1Y-ref.png"/>
          <p:cNvPicPr>
            <a:picLocks noChangeAspect="1"/>
          </p:cNvPicPr>
          <p:nvPr/>
        </p:nvPicPr>
        <p:blipFill>
          <a:blip r:embed="rId2" cstate="print"/>
          <a:stretch>
            <a:fillRect/>
          </a:stretch>
        </p:blipFill>
        <p:spPr>
          <a:xfrm>
            <a:off x="4807864" y="3142345"/>
            <a:ext cx="4626415" cy="3072228"/>
          </a:xfrm>
          <a:prstGeom prst="rect">
            <a:avLst/>
          </a:prstGeom>
        </p:spPr>
      </p:pic>
      <p:sp>
        <p:nvSpPr>
          <p:cNvPr id="14" name="Rectangle 13"/>
          <p:cNvSpPr/>
          <p:nvPr/>
        </p:nvSpPr>
        <p:spPr>
          <a:xfrm>
            <a:off x="4780111" y="2212976"/>
            <a:ext cx="4964524" cy="954107"/>
          </a:xfrm>
          <a:prstGeom prst="rect">
            <a:avLst/>
          </a:prstGeom>
        </p:spPr>
        <p:txBody>
          <a:bodyPr wrap="square">
            <a:spAutoFit/>
          </a:bodyPr>
          <a:lstStyle/>
          <a:p>
            <a:pPr>
              <a:buFont typeface="Symbol"/>
              <a:buChar char="Þ"/>
            </a:pPr>
            <a:r>
              <a:rPr lang="en-GB" sz="1400" dirty="0" smtClean="0">
                <a:solidFill>
                  <a:srgbClr val="00338D"/>
                </a:solidFill>
                <a:latin typeface="Arial" pitchFamily="34" charset="0"/>
                <a:cs typeface="Arial" pitchFamily="34" charset="0"/>
              </a:rPr>
              <a:t> The figure below shows the mean difference between the two orbits calculated </a:t>
            </a:r>
            <a:r>
              <a:rPr lang="en-GB" sz="1400" u="sng" dirty="0" smtClean="0">
                <a:solidFill>
                  <a:srgbClr val="00338D"/>
                </a:solidFill>
                <a:latin typeface="Arial" pitchFamily="34" charset="0"/>
                <a:cs typeface="Arial" pitchFamily="34" charset="0"/>
              </a:rPr>
              <a:t>globally</a:t>
            </a:r>
            <a:r>
              <a:rPr lang="en-GB" sz="1400" dirty="0" smtClean="0">
                <a:solidFill>
                  <a:srgbClr val="00338D"/>
                </a:solidFill>
                <a:latin typeface="Arial" pitchFamily="34" charset="0"/>
                <a:cs typeface="Arial" pitchFamily="34" charset="0"/>
              </a:rPr>
              <a:t> by cycle</a:t>
            </a:r>
            <a:r>
              <a:rPr lang="en-GB" sz="1400" dirty="0" smtClean="0">
                <a:solidFill>
                  <a:srgbClr val="00338D"/>
                </a:solidFill>
                <a:latin typeface="Arial" pitchFamily="34" charset="0"/>
                <a:cs typeface="Arial" pitchFamily="34" charset="0"/>
              </a:rPr>
              <a:t>.</a:t>
            </a:r>
          </a:p>
          <a:p>
            <a:pPr>
              <a:buFont typeface="Symbol"/>
              <a:buChar char="Þ"/>
            </a:pPr>
            <a:r>
              <a:rPr lang="en-GB" sz="1400" dirty="0" smtClean="0">
                <a:solidFill>
                  <a:srgbClr val="00338D"/>
                </a:solidFill>
                <a:latin typeface="Arial" pitchFamily="34" charset="0"/>
                <a:cs typeface="Arial" pitchFamily="34" charset="0"/>
              </a:rPr>
              <a:t> </a:t>
            </a:r>
            <a:r>
              <a:rPr lang="en-US" sz="1400" dirty="0" smtClean="0">
                <a:solidFill>
                  <a:srgbClr val="00338D"/>
                </a:solidFill>
                <a:latin typeface="Arial" pitchFamily="34" charset="0"/>
                <a:cs typeface="Arial" pitchFamily="34" charset="0"/>
              </a:rPr>
              <a:t>It’s </a:t>
            </a:r>
            <a:r>
              <a:rPr lang="en-US" sz="1400" dirty="0" smtClean="0">
                <a:solidFill>
                  <a:srgbClr val="00338D"/>
                </a:solidFill>
                <a:latin typeface="Arial" pitchFamily="34" charset="0"/>
                <a:cs typeface="Arial" pitchFamily="34" charset="0"/>
              </a:rPr>
              <a:t>not easy to determine inter-annual signals due to the </a:t>
            </a:r>
            <a:r>
              <a:rPr lang="en-US" sz="1400" dirty="0" smtClean="0">
                <a:solidFill>
                  <a:srgbClr val="00338D"/>
                </a:solidFill>
                <a:latin typeface="Arial" pitchFamily="34" charset="0"/>
                <a:cs typeface="Arial" pitchFamily="34" charset="0"/>
              </a:rPr>
              <a:t>strong 58.77-day signals </a:t>
            </a:r>
            <a:r>
              <a:rPr lang="en-US" sz="1400" dirty="0" smtClean="0">
                <a:solidFill>
                  <a:srgbClr val="00338D"/>
                </a:solidFill>
                <a:latin typeface="Arial" pitchFamily="34" charset="0"/>
                <a:cs typeface="Arial" pitchFamily="34" charset="0"/>
              </a:rPr>
              <a:t>on the GFZ </a:t>
            </a:r>
            <a:r>
              <a:rPr lang="en-US" sz="1400" dirty="0" smtClean="0">
                <a:solidFill>
                  <a:srgbClr val="00338D"/>
                </a:solidFill>
                <a:latin typeface="Arial" pitchFamily="34" charset="0"/>
                <a:cs typeface="Arial" pitchFamily="34" charset="0"/>
              </a:rPr>
              <a:t>solution</a:t>
            </a:r>
            <a:endParaRPr lang="en-US" sz="1400" dirty="0" smtClean="0">
              <a:solidFill>
                <a:srgbClr val="00338D"/>
              </a:solidFill>
              <a:latin typeface="Arial" pitchFamily="34" charset="0"/>
              <a:cs typeface="Arial" pitchFamily="34" charset="0"/>
            </a:endParaRPr>
          </a:p>
        </p:txBody>
      </p:sp>
      <p:sp>
        <p:nvSpPr>
          <p:cNvPr id="9" name="Rectangle 8"/>
          <p:cNvSpPr/>
          <p:nvPr/>
        </p:nvSpPr>
        <p:spPr>
          <a:xfrm>
            <a:off x="1269865" y="3641674"/>
            <a:ext cx="1008000" cy="574159"/>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fr-F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Tableau 10"/>
          <p:cNvGraphicFramePr>
            <a:graphicFrameLocks noGrp="1"/>
          </p:cNvGraphicFramePr>
          <p:nvPr/>
        </p:nvGraphicFramePr>
        <p:xfrm>
          <a:off x="251586" y="1281951"/>
          <a:ext cx="4248627" cy="5172810"/>
        </p:xfrm>
        <a:graphic>
          <a:graphicData uri="http://schemas.openxmlformats.org/drawingml/2006/table">
            <a:tbl>
              <a:tblPr/>
              <a:tblGrid>
                <a:gridCol w="1008105"/>
                <a:gridCol w="1008105"/>
                <a:gridCol w="2232417"/>
              </a:tblGrid>
              <a:tr h="411137">
                <a:tc gridSpan="3">
                  <a:txBody>
                    <a:bodyPr/>
                    <a:lstStyle/>
                    <a:p>
                      <a:pPr algn="ctr">
                        <a:spcAft>
                          <a:spcPts val="600"/>
                        </a:spcAft>
                      </a:pPr>
                      <a:r>
                        <a:rPr lang="en-US" sz="1200" dirty="0" smtClean="0">
                          <a:latin typeface="Trebuchet MS"/>
                          <a:ea typeface="Times New Roman"/>
                          <a:cs typeface="Times New Roman"/>
                        </a:rPr>
                        <a:t>TOPEX/Poseidon</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GFZ</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err="1" smtClean="0">
                          <a:latin typeface="Trebuchet MS"/>
                          <a:ea typeface="Calibri"/>
                          <a:cs typeface="Times New Roman"/>
                        </a:rPr>
                        <a:t>SL_cci</a:t>
                      </a:r>
                      <a:endParaRPr lang="fr-FR" sz="1000" b="1"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a:latin typeface="Trebuchet MS"/>
                          <a:ea typeface="Calibri"/>
                          <a:cs typeface="Times New Roman"/>
                        </a:rPr>
                        <a:t>Global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Long-term evolution (trend)</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rowSpan="2">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rgbClr val="FFFFFF"/>
                    </a:solid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r>
                        <a:rPr lang="en-US" sz="2000" dirty="0" smtClean="0">
                          <a:latin typeface="Trebuchet MS"/>
                          <a:ea typeface="Calibri"/>
                          <a:cs typeface="Times New Roman"/>
                        </a:rPr>
                        <a:t>-</a:t>
                      </a:r>
                      <a:r>
                        <a:rPr lang="en-US" sz="2000" baseline="0" dirty="0" smtClean="0">
                          <a:latin typeface="Trebuchet MS"/>
                          <a:ea typeface="Calibri"/>
                          <a:cs typeface="Times New Roman"/>
                        </a:rPr>
                        <a:t> </a:t>
                      </a:r>
                      <a:r>
                        <a:rPr lang="en-US" sz="1400" baseline="0" dirty="0" smtClean="0">
                          <a:latin typeface="Trebuchet MS"/>
                          <a:ea typeface="Calibri"/>
                          <a:cs typeface="Times New Roman"/>
                        </a:rPr>
                        <a:t>(60 days)</a:t>
                      </a: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rgbClr val="E36C0A"/>
                    </a:solid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3">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a:txBody>
                    <a:bodyPr/>
                    <a:lstStyle/>
                    <a:p>
                      <a:pPr algn="ctr">
                        <a:spcAft>
                          <a:spcPts val="600"/>
                        </a:spcAft>
                      </a:pPr>
                      <a:r>
                        <a:rPr lang="en-US" sz="1200">
                          <a:latin typeface="Trebuchet MS"/>
                          <a:ea typeface="Calibri"/>
                          <a:cs typeface="Times New Roman"/>
                        </a:rPr>
                        <a:t>Mesoscale</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dirty="0">
                          <a:latin typeface="Trebuchet MS"/>
                          <a:ea typeface="Calibri"/>
                          <a:cs typeface="Times New Roman"/>
                        </a:rPr>
                        <a:t>Signals &lt; 2 months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12"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Global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15" name="Rectangle 12"/>
          <p:cNvSpPr txBox="1">
            <a:spLocks noChangeArrowheads="1"/>
          </p:cNvSpPr>
          <p:nvPr/>
        </p:nvSpPr>
        <p:spPr>
          <a:xfrm>
            <a:off x="5512014" y="1282044"/>
            <a:ext cx="4150659" cy="699072"/>
          </a:xfrm>
          <a:prstGeom prst="rect">
            <a:avLst/>
          </a:prstGeom>
        </p:spPr>
        <p:style>
          <a:lnRef idx="1">
            <a:schemeClr val="accent5"/>
          </a:lnRef>
          <a:fillRef idx="2">
            <a:schemeClr val="accent5"/>
          </a:fillRef>
          <a:effectRef idx="1">
            <a:schemeClr val="accent5"/>
          </a:effectRef>
          <a:fontRef idx="minor">
            <a:schemeClr val="dk1"/>
          </a:fontRef>
        </p:style>
        <p:txBody>
          <a:bodyPr/>
          <a:lstStyle/>
          <a:p>
            <a:r>
              <a:rPr lang="en-GB" dirty="0" smtClean="0">
                <a:solidFill>
                  <a:srgbClr val="00338D"/>
                </a:solidFill>
                <a:latin typeface="Arial" pitchFamily="34" charset="0"/>
                <a:cs typeface="Arial" pitchFamily="34" charset="0"/>
              </a:rPr>
              <a:t>Significant impact detected on Periodic Signals</a:t>
            </a:r>
            <a:endParaRPr lang="en-US" dirty="0" smtClean="0">
              <a:solidFill>
                <a:srgbClr val="00338D"/>
              </a:solidFill>
              <a:latin typeface="Arial" pitchFamily="34" charset="0"/>
              <a:cs typeface="Arial" pitchFamily="34" charset="0"/>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10" name="Rectangle 9"/>
          <p:cNvSpPr/>
          <p:nvPr/>
        </p:nvSpPr>
        <p:spPr>
          <a:xfrm>
            <a:off x="1269865" y="4194590"/>
            <a:ext cx="1008000" cy="574159"/>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fr-FR"/>
          </a:p>
        </p:txBody>
      </p:sp>
      <p:sp>
        <p:nvSpPr>
          <p:cNvPr id="13" name="Rectangle 12"/>
          <p:cNvSpPr/>
          <p:nvPr/>
        </p:nvSpPr>
        <p:spPr>
          <a:xfrm>
            <a:off x="4780111" y="2212976"/>
            <a:ext cx="4964524" cy="1169551"/>
          </a:xfrm>
          <a:prstGeom prst="rect">
            <a:avLst/>
          </a:prstGeom>
        </p:spPr>
        <p:txBody>
          <a:bodyPr wrap="square">
            <a:spAutoFit/>
          </a:bodyPr>
          <a:lstStyle/>
          <a:p>
            <a:pPr>
              <a:buFont typeface="Symbol"/>
              <a:buChar char="Þ"/>
            </a:pPr>
            <a:r>
              <a:rPr lang="en-GB" sz="1400" dirty="0" smtClean="0">
                <a:solidFill>
                  <a:srgbClr val="00338D"/>
                </a:solidFill>
                <a:latin typeface="Arial" pitchFamily="34" charset="0"/>
                <a:cs typeface="Arial" pitchFamily="34" charset="0"/>
              </a:rPr>
              <a:t> The impact on annual signals is low (about 0.5mm)</a:t>
            </a:r>
          </a:p>
          <a:p>
            <a:pPr>
              <a:buFont typeface="Symbol"/>
              <a:buChar char="Þ"/>
            </a:pPr>
            <a:r>
              <a:rPr lang="en-GB" sz="1400" dirty="0" smtClean="0">
                <a:solidFill>
                  <a:srgbClr val="00338D"/>
                </a:solidFill>
                <a:latin typeface="Arial" pitchFamily="34" charset="0"/>
                <a:cs typeface="Arial" pitchFamily="34" charset="0"/>
              </a:rPr>
              <a:t> No impact detected on semi annual signals</a:t>
            </a:r>
          </a:p>
          <a:p>
            <a:pPr>
              <a:buFont typeface="Symbol"/>
              <a:buChar char="Þ"/>
            </a:pPr>
            <a:r>
              <a:rPr lang="en-GB" sz="1400" dirty="0" smtClean="0">
                <a:solidFill>
                  <a:srgbClr val="00338D"/>
                </a:solidFill>
                <a:latin typeface="Arial" pitchFamily="34" charset="0"/>
                <a:cs typeface="Arial" pitchFamily="34" charset="0"/>
              </a:rPr>
              <a:t> 2 mm impact on 58.77-day signal. This signal is known to be an error and is increased with GFZ.</a:t>
            </a:r>
          </a:p>
          <a:p>
            <a:pPr>
              <a:buFont typeface="Symbol"/>
              <a:buChar char="Þ"/>
            </a:pPr>
            <a:endParaRPr lang="en-GB" sz="1400" dirty="0" smtClean="0">
              <a:solidFill>
                <a:srgbClr val="00338D"/>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Global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pic>
        <p:nvPicPr>
          <p:cNvPr id="8" name="Image 7" descr="CreerPeriodogramme_G_0-1Y.png"/>
          <p:cNvPicPr>
            <a:picLocks noChangeAspect="1"/>
          </p:cNvPicPr>
          <p:nvPr/>
        </p:nvPicPr>
        <p:blipFill>
          <a:blip r:embed="rId2" cstate="print"/>
          <a:stretch>
            <a:fillRect/>
          </a:stretch>
        </p:blipFill>
        <p:spPr>
          <a:xfrm>
            <a:off x="413155" y="4046956"/>
            <a:ext cx="3491621" cy="2318654"/>
          </a:xfrm>
          <a:prstGeom prst="rect">
            <a:avLst/>
          </a:prstGeom>
        </p:spPr>
      </p:pic>
      <p:pic>
        <p:nvPicPr>
          <p:cNvPr id="9" name="Image 8" descr="CreerPeriodogramme_G_1Y-ref.png"/>
          <p:cNvPicPr>
            <a:picLocks noChangeAspect="1"/>
          </p:cNvPicPr>
          <p:nvPr/>
        </p:nvPicPr>
        <p:blipFill>
          <a:blip r:embed="rId3" cstate="print"/>
          <a:stretch>
            <a:fillRect/>
          </a:stretch>
        </p:blipFill>
        <p:spPr>
          <a:xfrm>
            <a:off x="402273" y="1717412"/>
            <a:ext cx="3513008" cy="2332857"/>
          </a:xfrm>
          <a:prstGeom prst="rect">
            <a:avLst/>
          </a:prstGeom>
        </p:spPr>
      </p:pic>
      <p:pic>
        <p:nvPicPr>
          <p:cNvPr id="13" name="Image 12" descr="CreerPeriodogramme_G_1Y-ref.png"/>
          <p:cNvPicPr>
            <a:picLocks noChangeAspect="1"/>
          </p:cNvPicPr>
          <p:nvPr/>
        </p:nvPicPr>
        <p:blipFill>
          <a:blip r:embed="rId4" cstate="print"/>
          <a:stretch>
            <a:fillRect/>
          </a:stretch>
        </p:blipFill>
        <p:spPr>
          <a:xfrm>
            <a:off x="5403128" y="4028221"/>
            <a:ext cx="3513008" cy="2332856"/>
          </a:xfrm>
          <a:prstGeom prst="rect">
            <a:avLst/>
          </a:prstGeom>
        </p:spPr>
      </p:pic>
      <p:sp>
        <p:nvSpPr>
          <p:cNvPr id="14" name="Rectangle 13"/>
          <p:cNvSpPr/>
          <p:nvPr/>
        </p:nvSpPr>
        <p:spPr>
          <a:xfrm>
            <a:off x="4529470" y="2212976"/>
            <a:ext cx="5215165" cy="954107"/>
          </a:xfrm>
          <a:prstGeom prst="rect">
            <a:avLst/>
          </a:prstGeom>
        </p:spPr>
        <p:txBody>
          <a:bodyPr wrap="square">
            <a:spAutoFit/>
          </a:bodyPr>
          <a:lstStyle/>
          <a:p>
            <a:pPr>
              <a:buFont typeface="Symbol"/>
              <a:buChar char="Þ"/>
            </a:pPr>
            <a:r>
              <a:rPr lang="en-GB" sz="1400" dirty="0" smtClean="0">
                <a:solidFill>
                  <a:srgbClr val="00338D"/>
                </a:solidFill>
                <a:latin typeface="Arial" pitchFamily="34" charset="0"/>
                <a:cs typeface="Arial" pitchFamily="34" charset="0"/>
              </a:rPr>
              <a:t> Upper left panel: Periodograms of SLA around 1 year</a:t>
            </a:r>
          </a:p>
          <a:p>
            <a:pPr>
              <a:buFont typeface="Symbol"/>
              <a:buChar char="Þ"/>
            </a:pPr>
            <a:r>
              <a:rPr lang="en-GB" sz="1400" dirty="0" smtClean="0">
                <a:solidFill>
                  <a:srgbClr val="00338D"/>
                </a:solidFill>
                <a:latin typeface="Arial" pitchFamily="34" charset="0"/>
                <a:cs typeface="Arial" pitchFamily="34" charset="0"/>
              </a:rPr>
              <a:t> Lower left panel: Periodograms of SLA between 0-1 year</a:t>
            </a:r>
          </a:p>
          <a:p>
            <a:pPr>
              <a:buFont typeface="Symbol"/>
              <a:buChar char="Þ"/>
            </a:pPr>
            <a:r>
              <a:rPr lang="en-GB" sz="1400" dirty="0" smtClean="0">
                <a:solidFill>
                  <a:srgbClr val="00338D"/>
                </a:solidFill>
                <a:latin typeface="Arial" pitchFamily="34" charset="0"/>
                <a:cs typeface="Arial" pitchFamily="34" charset="0"/>
              </a:rPr>
              <a:t> Lower right panel: Periodograms of SLA around 58.77-day</a:t>
            </a:r>
          </a:p>
          <a:p>
            <a:pPr>
              <a:buFont typeface="Symbol"/>
              <a:buChar char="Þ"/>
            </a:pPr>
            <a:endParaRPr lang="en-GB" sz="1400" dirty="0" smtClean="0">
              <a:solidFill>
                <a:srgbClr val="00338D"/>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Tableau 9"/>
          <p:cNvGraphicFramePr>
            <a:graphicFrameLocks noGrp="1"/>
          </p:cNvGraphicFramePr>
          <p:nvPr/>
        </p:nvGraphicFramePr>
        <p:xfrm>
          <a:off x="251586" y="1281951"/>
          <a:ext cx="4248627" cy="5172810"/>
        </p:xfrm>
        <a:graphic>
          <a:graphicData uri="http://schemas.openxmlformats.org/drawingml/2006/table">
            <a:tbl>
              <a:tblPr/>
              <a:tblGrid>
                <a:gridCol w="1008105"/>
                <a:gridCol w="1008105"/>
                <a:gridCol w="2232417"/>
              </a:tblGrid>
              <a:tr h="411137">
                <a:tc gridSpan="3">
                  <a:txBody>
                    <a:bodyPr/>
                    <a:lstStyle/>
                    <a:p>
                      <a:pPr algn="ctr">
                        <a:spcAft>
                          <a:spcPts val="600"/>
                        </a:spcAft>
                      </a:pPr>
                      <a:r>
                        <a:rPr lang="en-US" sz="1200" dirty="0" smtClean="0">
                          <a:latin typeface="Trebuchet MS"/>
                          <a:ea typeface="Times New Roman"/>
                          <a:cs typeface="Times New Roman"/>
                        </a:rPr>
                        <a:t>TOPEX/Poseidon</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GFZ</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err="1" smtClean="0">
                          <a:latin typeface="Trebuchet MS"/>
                          <a:ea typeface="Calibri"/>
                          <a:cs typeface="Times New Roman"/>
                        </a:rPr>
                        <a:t>SL_cci</a:t>
                      </a:r>
                      <a:endParaRPr lang="fr-FR" sz="1000" b="1"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a:latin typeface="Trebuchet MS"/>
                          <a:ea typeface="Calibri"/>
                          <a:cs typeface="Times New Roman"/>
                        </a:rPr>
                        <a:t>Global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Long-term evolution (trend)</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rowSpan="5">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a:txBody>
                    <a:bodyPr/>
                    <a:lstStyle/>
                    <a:p>
                      <a:pPr algn="ctr">
                        <a:spcAft>
                          <a:spcPts val="600"/>
                        </a:spcAft>
                      </a:pPr>
                      <a:r>
                        <a:rPr lang="en-US" sz="1200">
                          <a:latin typeface="Trebuchet MS"/>
                          <a:ea typeface="Calibri"/>
                          <a:cs typeface="Times New Roman"/>
                        </a:rPr>
                        <a:t>Mesoscale</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Signals &lt; 2 months</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r>
                        <a:rPr lang="fr-FR" sz="2000" b="0" dirty="0" smtClean="0">
                          <a:latin typeface="Trebuchet MS"/>
                          <a:ea typeface="Times New Roman"/>
                          <a:cs typeface="Times New Roman"/>
                        </a:rPr>
                        <a:t>-</a:t>
                      </a:r>
                      <a:endParaRPr lang="fr-FR" sz="2000" b="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36C0A"/>
                    </a:solidFill>
                  </a:tcPr>
                </a:tc>
              </a:tr>
            </a:tbl>
          </a:graphicData>
        </a:graphic>
      </p:graphicFrame>
      <p:sp>
        <p:nvSpPr>
          <p:cNvPr id="5" name="Rectangle 12"/>
          <p:cNvSpPr txBox="1">
            <a:spLocks noChangeArrowheads="1"/>
          </p:cNvSpPr>
          <p:nvPr/>
        </p:nvSpPr>
        <p:spPr>
          <a:xfrm>
            <a:off x="5506572" y="1291170"/>
            <a:ext cx="4150659" cy="755344"/>
          </a:xfrm>
          <a:prstGeom prst="rect">
            <a:avLst/>
          </a:prstGeom>
        </p:spPr>
        <p:style>
          <a:lnRef idx="1">
            <a:schemeClr val="accent5"/>
          </a:lnRef>
          <a:fillRef idx="2">
            <a:schemeClr val="accent5"/>
          </a:fillRef>
          <a:effectRef idx="1">
            <a:schemeClr val="accent5"/>
          </a:effectRef>
          <a:fontRef idx="minor">
            <a:schemeClr val="dk1"/>
          </a:fontRef>
        </p:style>
        <p:txBody>
          <a:bodyPr/>
          <a:lstStyle/>
          <a:p>
            <a:r>
              <a:rPr lang="en-GB" dirty="0" smtClean="0">
                <a:solidFill>
                  <a:srgbClr val="00338D"/>
                </a:solidFill>
                <a:latin typeface="Arial" pitchFamily="34" charset="0"/>
                <a:cs typeface="Arial" pitchFamily="34" charset="0"/>
              </a:rPr>
              <a:t>Strong impact detected on a short temporal scale (signals &lt; 2 months):</a:t>
            </a:r>
          </a:p>
          <a:p>
            <a:r>
              <a:rPr lang="en-GB" dirty="0" smtClean="0">
                <a:solidFill>
                  <a:srgbClr val="00338D"/>
                </a:solidFill>
                <a:latin typeface="Arial" pitchFamily="34" charset="0"/>
                <a:cs typeface="Arial" pitchFamily="34" charset="0"/>
              </a:rPr>
              <a:t> </a:t>
            </a:r>
          </a:p>
          <a:p>
            <a:endParaRPr lang="en-US" dirty="0" smtClean="0">
              <a:solidFill>
                <a:srgbClr val="00338D"/>
              </a:solidFill>
              <a:latin typeface="Arial" pitchFamily="34" charset="0"/>
              <a:cs typeface="Arial" pitchFamily="34" charset="0"/>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6" name="Rectangle 5"/>
          <p:cNvSpPr/>
          <p:nvPr/>
        </p:nvSpPr>
        <p:spPr>
          <a:xfrm>
            <a:off x="4701396" y="1984076"/>
            <a:ext cx="4807996" cy="2031325"/>
          </a:xfrm>
          <a:prstGeom prst="rect">
            <a:avLst/>
          </a:prstGeom>
        </p:spPr>
        <p:txBody>
          <a:bodyPr wrap="square">
            <a:spAutoFit/>
          </a:bodyPr>
          <a:lstStyle/>
          <a:p>
            <a:endParaRPr lang="en-US" sz="1400" dirty="0" smtClean="0">
              <a:solidFill>
                <a:srgbClr val="00338D"/>
              </a:solidFill>
              <a:latin typeface="Arial" pitchFamily="34" charset="0"/>
              <a:cs typeface="Arial" pitchFamily="34" charset="0"/>
            </a:endParaRPr>
          </a:p>
          <a:p>
            <a:endParaRPr lang="en-US" sz="1400" dirty="0" smtClean="0">
              <a:solidFill>
                <a:srgbClr val="00338D"/>
              </a:solidFill>
              <a:latin typeface="Arial" pitchFamily="34" charset="0"/>
              <a:cs typeface="Arial" pitchFamily="34" charset="0"/>
            </a:endParaRPr>
          </a:p>
          <a:p>
            <a:pPr>
              <a:buFont typeface="Symbol"/>
              <a:buChar char="Þ"/>
            </a:pPr>
            <a:r>
              <a:rPr lang="en-US" sz="1400" dirty="0" smtClean="0">
                <a:solidFill>
                  <a:srgbClr val="00338D"/>
                </a:solidFill>
                <a:latin typeface="Arial" pitchFamily="34" charset="0"/>
                <a:cs typeface="Arial" pitchFamily="34" charset="0"/>
              </a:rPr>
              <a:t> Crossovers Variance Differences are generally positive (see figures on next slide) between 0 and 4 cm²: This means that the new GFZ orbit shows a strong degradation by comparison to the </a:t>
            </a:r>
            <a:r>
              <a:rPr lang="en-US" sz="1400" dirty="0" err="1" smtClean="0">
                <a:solidFill>
                  <a:srgbClr val="00338D"/>
                </a:solidFill>
                <a:latin typeface="Arial" pitchFamily="34" charset="0"/>
                <a:cs typeface="Arial" pitchFamily="34" charset="0"/>
              </a:rPr>
              <a:t>SL_cci</a:t>
            </a:r>
            <a:r>
              <a:rPr lang="en-US" sz="1400" dirty="0" smtClean="0">
                <a:solidFill>
                  <a:srgbClr val="00338D"/>
                </a:solidFill>
                <a:latin typeface="Arial" pitchFamily="34" charset="0"/>
                <a:cs typeface="Arial" pitchFamily="34" charset="0"/>
              </a:rPr>
              <a:t> orbit.</a:t>
            </a:r>
          </a:p>
          <a:p>
            <a:endParaRPr lang="en-US" sz="1400" dirty="0" smtClean="0">
              <a:solidFill>
                <a:srgbClr val="00338D"/>
              </a:solidFill>
              <a:latin typeface="Arial" pitchFamily="34" charset="0"/>
              <a:cs typeface="Arial" pitchFamily="34" charset="0"/>
            </a:endParaRPr>
          </a:p>
          <a:p>
            <a:pPr>
              <a:buFont typeface="Symbol"/>
              <a:buChar char="Þ"/>
            </a:pPr>
            <a:r>
              <a:rPr lang="en-US" sz="1400" dirty="0" smtClean="0">
                <a:solidFill>
                  <a:srgbClr val="00338D"/>
                </a:solidFill>
                <a:latin typeface="Arial" pitchFamily="34" charset="0"/>
                <a:cs typeface="Arial" pitchFamily="34" charset="0"/>
              </a:rPr>
              <a:t> The map of SSH crossovers Variance Differences shows that these degradations are global.</a:t>
            </a:r>
          </a:p>
        </p:txBody>
      </p:sp>
      <p:sp>
        <p:nvSpPr>
          <p:cNvPr id="7"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err="1" smtClean="0">
                <a:ln>
                  <a:noFill/>
                </a:ln>
                <a:solidFill>
                  <a:schemeClr val="accent3"/>
                </a:solidFill>
                <a:effectLst/>
                <a:uLnTx/>
                <a:uFillTx/>
                <a:latin typeface="Arial" charset="0"/>
                <a:ea typeface="+mn-ea"/>
                <a:cs typeface="+mn-cs"/>
              </a:rPr>
              <a:t>Mesoscale</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8" name="Rectangle 7"/>
          <p:cNvSpPr/>
          <p:nvPr/>
        </p:nvSpPr>
        <p:spPr>
          <a:xfrm>
            <a:off x="1269865" y="5885237"/>
            <a:ext cx="1008000" cy="574159"/>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fr-F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Image 10" descr="OperSVG.png"/>
          <p:cNvPicPr>
            <a:picLocks noChangeAspect="1"/>
          </p:cNvPicPr>
          <p:nvPr/>
        </p:nvPicPr>
        <p:blipFill>
          <a:blip r:embed="rId2" cstate="print"/>
          <a:stretch>
            <a:fillRect/>
          </a:stretch>
        </p:blipFill>
        <p:spPr>
          <a:xfrm>
            <a:off x="5041745" y="3638672"/>
            <a:ext cx="4731980" cy="3142330"/>
          </a:xfrm>
          <a:prstGeom prst="rect">
            <a:avLst/>
          </a:prstGeom>
        </p:spPr>
      </p:pic>
      <p:sp>
        <p:nvSpPr>
          <p:cNvPr id="4"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err="1" smtClean="0">
                <a:ln>
                  <a:noFill/>
                </a:ln>
                <a:solidFill>
                  <a:schemeClr val="accent3"/>
                </a:solidFill>
                <a:effectLst/>
                <a:uLnTx/>
                <a:uFillTx/>
                <a:latin typeface="Arial" charset="0"/>
                <a:ea typeface="+mn-ea"/>
                <a:cs typeface="+mn-cs"/>
              </a:rPr>
              <a:t>Mesoscale</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7" name="Rectangle 6"/>
          <p:cNvSpPr/>
          <p:nvPr/>
        </p:nvSpPr>
        <p:spPr>
          <a:xfrm>
            <a:off x="5421085" y="1363348"/>
            <a:ext cx="4321629" cy="1600438"/>
          </a:xfrm>
          <a:prstGeom prst="rect">
            <a:avLst/>
          </a:prstGeom>
        </p:spPr>
        <p:txBody>
          <a:bodyPr wrap="square">
            <a:spAutoFit/>
          </a:bodyPr>
          <a:lstStyle/>
          <a:p>
            <a:pPr>
              <a:buFont typeface="Symbol"/>
              <a:buChar char="Þ"/>
            </a:pPr>
            <a:r>
              <a:rPr lang="en-US" sz="1400" dirty="0" smtClean="0">
                <a:solidFill>
                  <a:srgbClr val="00338D"/>
                </a:solidFill>
                <a:latin typeface="Arial" pitchFamily="34" charset="0"/>
                <a:cs typeface="Arial" pitchFamily="34" charset="0"/>
              </a:rPr>
              <a:t> Map of Variance differences of Sea Surface Height </a:t>
            </a:r>
            <a:r>
              <a:rPr lang="en-US" sz="1400" u="sng" dirty="0" smtClean="0">
                <a:solidFill>
                  <a:srgbClr val="00338D"/>
                </a:solidFill>
                <a:latin typeface="Arial" pitchFamily="34" charset="0"/>
                <a:cs typeface="Arial" pitchFamily="34" charset="0"/>
              </a:rPr>
              <a:t>at crossovers </a:t>
            </a:r>
            <a:r>
              <a:rPr lang="en-US" sz="1400" dirty="0" smtClean="0">
                <a:solidFill>
                  <a:srgbClr val="00338D"/>
                </a:solidFill>
                <a:latin typeface="Arial" pitchFamily="34" charset="0"/>
                <a:cs typeface="Arial" pitchFamily="34" charset="0"/>
              </a:rPr>
              <a:t>between the GFZ and </a:t>
            </a:r>
            <a:r>
              <a:rPr lang="en-US" sz="1400" dirty="0" err="1" smtClean="0">
                <a:solidFill>
                  <a:srgbClr val="00338D"/>
                </a:solidFill>
                <a:latin typeface="Arial" pitchFamily="34" charset="0"/>
                <a:cs typeface="Arial" pitchFamily="34" charset="0"/>
              </a:rPr>
              <a:t>SL_cci</a:t>
            </a:r>
            <a:r>
              <a:rPr lang="en-US" sz="1400" dirty="0" smtClean="0">
                <a:solidFill>
                  <a:srgbClr val="00338D"/>
                </a:solidFill>
                <a:latin typeface="Arial" pitchFamily="34" charset="0"/>
                <a:cs typeface="Arial" pitchFamily="34" charset="0"/>
              </a:rPr>
              <a:t> orbits (over all the period):</a:t>
            </a:r>
          </a:p>
          <a:p>
            <a:pPr>
              <a:buFontTx/>
              <a:buChar char="-"/>
            </a:pPr>
            <a:r>
              <a:rPr lang="en-US" sz="1400" dirty="0" smtClean="0">
                <a:solidFill>
                  <a:srgbClr val="00338D"/>
                </a:solidFill>
                <a:latin typeface="Arial" pitchFamily="34" charset="0"/>
                <a:cs typeface="Arial" pitchFamily="34" charset="0"/>
              </a:rPr>
              <a:t> Significant degradation (1.5 cm²) globally.</a:t>
            </a:r>
          </a:p>
          <a:p>
            <a:endParaRPr lang="en-US" sz="1400" dirty="0" smtClean="0">
              <a:solidFill>
                <a:srgbClr val="00338D"/>
              </a:solidFill>
              <a:latin typeface="Arial" pitchFamily="34" charset="0"/>
              <a:cs typeface="Arial" pitchFamily="34" charset="0"/>
            </a:endParaRPr>
          </a:p>
          <a:p>
            <a:endParaRPr lang="en-US" sz="1400" dirty="0" smtClean="0">
              <a:solidFill>
                <a:srgbClr val="00338D"/>
              </a:solidFill>
              <a:latin typeface="Arial" pitchFamily="34" charset="0"/>
              <a:cs typeface="Arial" pitchFamily="34" charset="0"/>
            </a:endParaRPr>
          </a:p>
          <a:p>
            <a:pPr>
              <a:buFont typeface="Symbol"/>
              <a:buChar char="Þ"/>
            </a:pPr>
            <a:endParaRPr lang="en-US" sz="1400" dirty="0" smtClean="0">
              <a:solidFill>
                <a:srgbClr val="00338D"/>
              </a:solidFill>
              <a:latin typeface="Arial" pitchFamily="34" charset="0"/>
              <a:cs typeface="Arial" pitchFamily="34" charset="0"/>
            </a:endParaRPr>
          </a:p>
        </p:txBody>
      </p:sp>
      <p:sp>
        <p:nvSpPr>
          <p:cNvPr id="8" name="Rectangle 7"/>
          <p:cNvSpPr/>
          <p:nvPr/>
        </p:nvSpPr>
        <p:spPr>
          <a:xfrm>
            <a:off x="655401" y="4966519"/>
            <a:ext cx="4321629" cy="738664"/>
          </a:xfrm>
          <a:prstGeom prst="rect">
            <a:avLst/>
          </a:prstGeom>
        </p:spPr>
        <p:txBody>
          <a:bodyPr wrap="square">
            <a:spAutoFit/>
          </a:bodyPr>
          <a:lstStyle/>
          <a:p>
            <a:pPr>
              <a:buFont typeface="Symbol"/>
              <a:buChar char="Þ"/>
            </a:pPr>
            <a:r>
              <a:rPr lang="en-US" sz="1400" dirty="0" smtClean="0">
                <a:solidFill>
                  <a:srgbClr val="00338D"/>
                </a:solidFill>
                <a:latin typeface="Arial" pitchFamily="34" charset="0"/>
                <a:cs typeface="Arial" pitchFamily="34" charset="0"/>
              </a:rPr>
              <a:t> Temporal evolution of Variance differences of Sea Surface Height </a:t>
            </a:r>
            <a:r>
              <a:rPr lang="en-US" sz="1400" u="sng" dirty="0" smtClean="0">
                <a:solidFill>
                  <a:srgbClr val="00338D"/>
                </a:solidFill>
                <a:latin typeface="Arial" pitchFamily="34" charset="0"/>
                <a:cs typeface="Arial" pitchFamily="34" charset="0"/>
              </a:rPr>
              <a:t>at crossovers </a:t>
            </a:r>
            <a:r>
              <a:rPr lang="en-US" sz="1400" dirty="0" smtClean="0">
                <a:solidFill>
                  <a:srgbClr val="00338D"/>
                </a:solidFill>
                <a:latin typeface="Arial" pitchFamily="34" charset="0"/>
                <a:cs typeface="Arial" pitchFamily="34" charset="0"/>
              </a:rPr>
              <a:t>between two Orbits:</a:t>
            </a:r>
          </a:p>
          <a:p>
            <a:pPr>
              <a:buFontTx/>
              <a:buChar char="-"/>
            </a:pPr>
            <a:r>
              <a:rPr lang="en-US" sz="1400" dirty="0" smtClean="0">
                <a:solidFill>
                  <a:srgbClr val="00338D"/>
                </a:solidFill>
                <a:latin typeface="Arial" pitchFamily="34" charset="0"/>
                <a:cs typeface="Arial" pitchFamily="34" charset="0"/>
              </a:rPr>
              <a:t> Degradation (between 0 and 4cm²) with GFZ</a:t>
            </a:r>
          </a:p>
        </p:txBody>
      </p:sp>
      <p:pic>
        <p:nvPicPr>
          <p:cNvPr id="9" name="Image 8" descr="DiffGrids.png"/>
          <p:cNvPicPr>
            <a:picLocks noChangeAspect="1"/>
          </p:cNvPicPr>
          <p:nvPr/>
        </p:nvPicPr>
        <p:blipFill>
          <a:blip r:embed="rId3" cstate="print"/>
          <a:stretch>
            <a:fillRect/>
          </a:stretch>
        </p:blipFill>
        <p:spPr>
          <a:xfrm>
            <a:off x="294599" y="1379192"/>
            <a:ext cx="4850962" cy="3209719"/>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Tableau 12"/>
          <p:cNvGraphicFramePr>
            <a:graphicFrameLocks noGrp="1"/>
          </p:cNvGraphicFramePr>
          <p:nvPr/>
        </p:nvGraphicFramePr>
        <p:xfrm>
          <a:off x="251586" y="1281951"/>
          <a:ext cx="4248627" cy="5172810"/>
        </p:xfrm>
        <a:graphic>
          <a:graphicData uri="http://schemas.openxmlformats.org/drawingml/2006/table">
            <a:tbl>
              <a:tblPr/>
              <a:tblGrid>
                <a:gridCol w="1008105"/>
                <a:gridCol w="1008105"/>
                <a:gridCol w="2232417"/>
              </a:tblGrid>
              <a:tr h="411137">
                <a:tc gridSpan="3">
                  <a:txBody>
                    <a:bodyPr/>
                    <a:lstStyle/>
                    <a:p>
                      <a:pPr algn="ctr">
                        <a:spcAft>
                          <a:spcPts val="600"/>
                        </a:spcAft>
                      </a:pPr>
                      <a:r>
                        <a:rPr lang="en-US" sz="1200" dirty="0" smtClean="0">
                          <a:latin typeface="Trebuchet MS"/>
                          <a:ea typeface="Times New Roman"/>
                          <a:cs typeface="Times New Roman"/>
                        </a:rPr>
                        <a:t>TOPEX/Poseidon</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GFZ</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err="1" smtClean="0">
                          <a:latin typeface="Trebuchet MS"/>
                          <a:ea typeface="Calibri"/>
                          <a:cs typeface="Times New Roman"/>
                        </a:rPr>
                        <a:t>SL_cci</a:t>
                      </a:r>
                      <a:endParaRPr lang="fr-FR" sz="1000" b="1"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dirty="0">
                          <a:latin typeface="Trebuchet MS"/>
                          <a:ea typeface="Calibri"/>
                          <a:cs typeface="Times New Roman"/>
                        </a:rPr>
                        <a:t>Global Mean Sea Level</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Long-term evolution (trend)</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rowSpan="3">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rgbClr val="FFFFFF"/>
                    </a:solid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rgbClr val="FBD4B4"/>
                    </a:solid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a:txBody>
                    <a:bodyPr/>
                    <a:lstStyle/>
                    <a:p>
                      <a:pPr algn="ctr">
                        <a:spcAft>
                          <a:spcPts val="600"/>
                        </a:spcAft>
                      </a:pPr>
                      <a:r>
                        <a:rPr lang="en-US" sz="1200">
                          <a:latin typeface="Trebuchet MS"/>
                          <a:ea typeface="Calibri"/>
                          <a:cs typeface="Times New Roman"/>
                        </a:rPr>
                        <a:t>Mesoscale</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dirty="0">
                          <a:latin typeface="Trebuchet MS"/>
                          <a:ea typeface="Calibri"/>
                          <a:cs typeface="Times New Roman"/>
                        </a:rPr>
                        <a:t>Signals &lt; 2 months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10" name="Rectangle 12"/>
          <p:cNvSpPr txBox="1">
            <a:spLocks noChangeArrowheads="1"/>
          </p:cNvSpPr>
          <p:nvPr/>
        </p:nvSpPr>
        <p:spPr>
          <a:xfrm>
            <a:off x="5475513" y="1292990"/>
            <a:ext cx="4229313" cy="742639"/>
          </a:xfrm>
          <a:prstGeom prst="rect">
            <a:avLst/>
          </a:prstGeom>
        </p:spPr>
        <p:style>
          <a:lnRef idx="1">
            <a:schemeClr val="accent5"/>
          </a:lnRef>
          <a:fillRef idx="2">
            <a:schemeClr val="accent5"/>
          </a:fillRef>
          <a:effectRef idx="1">
            <a:schemeClr val="accent5"/>
          </a:effectRef>
          <a:fontRef idx="minor">
            <a:schemeClr val="dk1"/>
          </a:fontRef>
        </p:style>
        <p:txBody>
          <a:bodyPr/>
          <a:lstStyle/>
          <a:p>
            <a:r>
              <a:rPr lang="en-GB" dirty="0" smtClean="0">
                <a:solidFill>
                  <a:srgbClr val="00338D"/>
                </a:solidFill>
                <a:latin typeface="Arial" pitchFamily="34" charset="0"/>
                <a:cs typeface="Arial" pitchFamily="34" charset="0"/>
              </a:rPr>
              <a:t>Low impact detected on Regional Mean Sea Level</a:t>
            </a: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9" name="Rectangle 8"/>
          <p:cNvSpPr/>
          <p:nvPr/>
        </p:nvSpPr>
        <p:spPr>
          <a:xfrm>
            <a:off x="4721038" y="2315775"/>
            <a:ext cx="4877441" cy="1384995"/>
          </a:xfrm>
          <a:prstGeom prst="rect">
            <a:avLst/>
          </a:prstGeom>
          <a:solidFill>
            <a:schemeClr val="bg1"/>
          </a:solidFill>
        </p:spPr>
        <p:txBody>
          <a:bodyPr wrap="square">
            <a:spAutoFit/>
          </a:bodyPr>
          <a:lstStyle/>
          <a:p>
            <a:pPr algn="just">
              <a:buFont typeface="Symbol"/>
              <a:buChar char="Þ"/>
            </a:pPr>
            <a:r>
              <a:rPr lang="en-US" sz="1400" dirty="0" smtClean="0">
                <a:solidFill>
                  <a:srgbClr val="00338D"/>
                </a:solidFill>
                <a:latin typeface="Arial" pitchFamily="34" charset="0"/>
                <a:cs typeface="Arial" pitchFamily="34" charset="0"/>
              </a:rPr>
              <a:t> We observe a strong impact (&gt;1 mm/yr) on the regional trends. It is positive in the Atlantic and the Indian oceans; and negative elsewhere. </a:t>
            </a:r>
            <a:endParaRPr lang="en-US" sz="1400" dirty="0" smtClean="0">
              <a:solidFill>
                <a:srgbClr val="00338D"/>
              </a:solidFill>
              <a:latin typeface="Arial" pitchFamily="34" charset="0"/>
              <a:cs typeface="Arial" pitchFamily="34" charset="0"/>
            </a:endParaRPr>
          </a:p>
          <a:p>
            <a:pPr algn="just">
              <a:buFont typeface="Symbol"/>
              <a:buChar char="Þ"/>
            </a:pPr>
            <a:r>
              <a:rPr lang="en-US" sz="1400" dirty="0" smtClean="0">
                <a:solidFill>
                  <a:srgbClr val="00338D"/>
                </a:solidFill>
                <a:latin typeface="Arial" pitchFamily="34" charset="0"/>
                <a:cs typeface="Arial" pitchFamily="34" charset="0"/>
              </a:rPr>
              <a:t> </a:t>
            </a:r>
            <a:r>
              <a:rPr lang="en-US" sz="1400" dirty="0" smtClean="0">
                <a:solidFill>
                  <a:srgbClr val="00338D"/>
                </a:solidFill>
                <a:latin typeface="Arial" pitchFamily="34" charset="0"/>
                <a:cs typeface="Arial" pitchFamily="34" charset="0"/>
              </a:rPr>
              <a:t>This signal is low, currently, no tool are available to show if this signal is an improvement or not</a:t>
            </a:r>
            <a:endParaRPr lang="en-US" sz="1400" dirty="0" smtClean="0">
              <a:solidFill>
                <a:srgbClr val="00338D"/>
              </a:solidFill>
              <a:latin typeface="Arial" pitchFamily="34" charset="0"/>
              <a:cs typeface="Arial" pitchFamily="34" charset="0"/>
            </a:endParaRPr>
          </a:p>
          <a:p>
            <a:pPr algn="just">
              <a:buFont typeface="Symbol"/>
              <a:buChar char="Þ"/>
            </a:pPr>
            <a:endParaRPr lang="en-US" sz="1400" dirty="0" smtClean="0">
              <a:solidFill>
                <a:srgbClr val="00338D"/>
              </a:solidFill>
              <a:latin typeface="Arial" pitchFamily="34" charset="0"/>
              <a:cs typeface="Arial" pitchFamily="34" charset="0"/>
            </a:endParaRPr>
          </a:p>
        </p:txBody>
      </p:sp>
      <p:sp>
        <p:nvSpPr>
          <p:cNvPr id="11"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Regional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7" name="Rectangle 6"/>
          <p:cNvSpPr/>
          <p:nvPr/>
        </p:nvSpPr>
        <p:spPr>
          <a:xfrm>
            <a:off x="1269865" y="4768772"/>
            <a:ext cx="1008000" cy="574159"/>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fr-F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2_Custom Design">
  <a:themeElements>
    <a:clrScheme name="1_Default Design 7">
      <a:dk1>
        <a:srgbClr val="000000"/>
      </a:dk1>
      <a:lt1>
        <a:srgbClr val="FFFFFF"/>
      </a:lt1>
      <a:dk2>
        <a:srgbClr val="747678"/>
      </a:dk2>
      <a:lt2>
        <a:srgbClr val="4D4F53"/>
      </a:lt2>
      <a:accent1>
        <a:srgbClr val="0098DB"/>
      </a:accent1>
      <a:accent2>
        <a:srgbClr val="D5D6D2"/>
      </a:accent2>
      <a:accent3>
        <a:srgbClr val="FFFFFF"/>
      </a:accent3>
      <a:accent4>
        <a:srgbClr val="000000"/>
      </a:accent4>
      <a:accent5>
        <a:srgbClr val="AACAEA"/>
      </a:accent5>
      <a:accent6>
        <a:srgbClr val="C1C2BE"/>
      </a:accent6>
      <a:hlink>
        <a:srgbClr val="8B8D8E"/>
      </a:hlink>
      <a:folHlink>
        <a:srgbClr val="9A9B9C"/>
      </a:folHlink>
    </a:clrScheme>
    <a:fontScheme name="2_Custom Design">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Custom Design 1">
        <a:dk1>
          <a:srgbClr val="4D4F53"/>
        </a:dk1>
        <a:lt1>
          <a:srgbClr val="FFFFFF"/>
        </a:lt1>
        <a:dk2>
          <a:srgbClr val="D0103A"/>
        </a:dk2>
        <a:lt2>
          <a:srgbClr val="000000"/>
        </a:lt2>
        <a:accent1>
          <a:srgbClr val="00338D"/>
        </a:accent1>
        <a:accent2>
          <a:srgbClr val="008542"/>
        </a:accent2>
        <a:accent3>
          <a:srgbClr val="FFFFFF"/>
        </a:accent3>
        <a:accent4>
          <a:srgbClr val="404246"/>
        </a:accent4>
        <a:accent5>
          <a:srgbClr val="AAADC5"/>
        </a:accent5>
        <a:accent6>
          <a:srgbClr val="00783B"/>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2_Custom Design 2">
        <a:dk1>
          <a:srgbClr val="4D4F53"/>
        </a:dk1>
        <a:lt1>
          <a:srgbClr val="FFFFFF"/>
        </a:lt1>
        <a:dk2>
          <a:srgbClr val="D0103A"/>
        </a:dk2>
        <a:lt2>
          <a:srgbClr val="000000"/>
        </a:lt2>
        <a:accent1>
          <a:srgbClr val="0098DB"/>
        </a:accent1>
        <a:accent2>
          <a:srgbClr val="008542"/>
        </a:accent2>
        <a:accent3>
          <a:srgbClr val="FFFFFF"/>
        </a:accent3>
        <a:accent4>
          <a:srgbClr val="404246"/>
        </a:accent4>
        <a:accent5>
          <a:srgbClr val="AACAEA"/>
        </a:accent5>
        <a:accent6>
          <a:srgbClr val="00783B"/>
        </a:accent6>
        <a:hlink>
          <a:srgbClr val="E37222"/>
        </a:hlink>
        <a:folHlink>
          <a:srgbClr val="00338D"/>
        </a:folHlink>
      </a:clrScheme>
      <a:clrMap bg1="lt1" tx1="dk1" bg2="lt2" tx2="dk2" accent1="accent1" accent2="accent2" accent3="accent3" accent4="accent4" accent5="accent5" accent6="accent6" hlink="hlink" folHlink="folHlink"/>
    </a:extraClrScheme>
    <a:extraClrScheme>
      <a:clrScheme name="2_Custom Design 3">
        <a:dk1>
          <a:srgbClr val="4D4F53"/>
        </a:dk1>
        <a:lt1>
          <a:srgbClr val="FFFFFF"/>
        </a:lt1>
        <a:dk2>
          <a:srgbClr val="D0103A"/>
        </a:dk2>
        <a:lt2>
          <a:srgbClr val="000000"/>
        </a:lt2>
        <a:accent1>
          <a:srgbClr val="008542"/>
        </a:accent1>
        <a:accent2>
          <a:srgbClr val="003397"/>
        </a:accent2>
        <a:accent3>
          <a:srgbClr val="FFFFFF"/>
        </a:accent3>
        <a:accent4>
          <a:srgbClr val="404246"/>
        </a:accent4>
        <a:accent5>
          <a:srgbClr val="AAC2B0"/>
        </a:accent5>
        <a:accent6>
          <a:srgbClr val="002D88"/>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2_Custom Design 4">
        <a:dk1>
          <a:srgbClr val="4D4F53"/>
        </a:dk1>
        <a:lt1>
          <a:srgbClr val="FFFFFF"/>
        </a:lt1>
        <a:dk2>
          <a:srgbClr val="D0103A"/>
        </a:dk2>
        <a:lt2>
          <a:srgbClr val="000000"/>
        </a:lt2>
        <a:accent1>
          <a:srgbClr val="E37222"/>
        </a:accent1>
        <a:accent2>
          <a:srgbClr val="008542"/>
        </a:accent2>
        <a:accent3>
          <a:srgbClr val="FFFFFF"/>
        </a:accent3>
        <a:accent4>
          <a:srgbClr val="404246"/>
        </a:accent4>
        <a:accent5>
          <a:srgbClr val="EFBCAB"/>
        </a:accent5>
        <a:accent6>
          <a:srgbClr val="00783B"/>
        </a:accent6>
        <a:hlink>
          <a:srgbClr val="00338D"/>
        </a:hlink>
        <a:folHlink>
          <a:srgbClr val="0098DB"/>
        </a:folHlink>
      </a:clrScheme>
      <a:clrMap bg1="lt1" tx1="dk1" bg2="lt2" tx2="dk2" accent1="accent1" accent2="accent2" accent3="accent3" accent4="accent4" accent5="accent5" accent6="accent6" hlink="hlink" folHlink="folHlink"/>
    </a:extraClrScheme>
    <a:extraClrScheme>
      <a:clrScheme name="2_Custom Design 5">
        <a:dk1>
          <a:srgbClr val="4D4F53"/>
        </a:dk1>
        <a:lt1>
          <a:srgbClr val="FFFFFF"/>
        </a:lt1>
        <a:dk2>
          <a:srgbClr val="00338D"/>
        </a:dk2>
        <a:lt2>
          <a:srgbClr val="000000"/>
        </a:lt2>
        <a:accent1>
          <a:srgbClr val="D0103A"/>
        </a:accent1>
        <a:accent2>
          <a:srgbClr val="008542"/>
        </a:accent2>
        <a:accent3>
          <a:srgbClr val="FFFFFF"/>
        </a:accent3>
        <a:accent4>
          <a:srgbClr val="404246"/>
        </a:accent4>
        <a:accent5>
          <a:srgbClr val="E4AAAE"/>
        </a:accent5>
        <a:accent6>
          <a:srgbClr val="00783B"/>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2_Custom Design 6">
        <a:dk1>
          <a:srgbClr val="000000"/>
        </a:dk1>
        <a:lt1>
          <a:srgbClr val="FFFFFF"/>
        </a:lt1>
        <a:dk2>
          <a:srgbClr val="747678"/>
        </a:dk2>
        <a:lt2>
          <a:srgbClr val="4D4F53"/>
        </a:lt2>
        <a:accent1>
          <a:srgbClr val="00338D"/>
        </a:accent1>
        <a:accent2>
          <a:srgbClr val="D5D6D2"/>
        </a:accent2>
        <a:accent3>
          <a:srgbClr val="FFFFFF"/>
        </a:accent3>
        <a:accent4>
          <a:srgbClr val="000000"/>
        </a:accent4>
        <a:accent5>
          <a:srgbClr val="AAADC5"/>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2_Custom Design 7">
        <a:dk1>
          <a:srgbClr val="000000"/>
        </a:dk1>
        <a:lt1>
          <a:srgbClr val="FFFFFF"/>
        </a:lt1>
        <a:dk2>
          <a:srgbClr val="747678"/>
        </a:dk2>
        <a:lt2>
          <a:srgbClr val="4D4F53"/>
        </a:lt2>
        <a:accent1>
          <a:srgbClr val="0098DB"/>
        </a:accent1>
        <a:accent2>
          <a:srgbClr val="D5D6D2"/>
        </a:accent2>
        <a:accent3>
          <a:srgbClr val="FFFFFF"/>
        </a:accent3>
        <a:accent4>
          <a:srgbClr val="000000"/>
        </a:accent4>
        <a:accent5>
          <a:srgbClr val="AACAEA"/>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2_Custom Design 8">
        <a:dk1>
          <a:srgbClr val="000000"/>
        </a:dk1>
        <a:lt1>
          <a:srgbClr val="FFFFFF"/>
        </a:lt1>
        <a:dk2>
          <a:srgbClr val="747678"/>
        </a:dk2>
        <a:lt2>
          <a:srgbClr val="4D4F53"/>
        </a:lt2>
        <a:accent1>
          <a:srgbClr val="008542"/>
        </a:accent1>
        <a:accent2>
          <a:srgbClr val="D5D6D2"/>
        </a:accent2>
        <a:accent3>
          <a:srgbClr val="FFFFFF"/>
        </a:accent3>
        <a:accent4>
          <a:srgbClr val="000000"/>
        </a:accent4>
        <a:accent5>
          <a:srgbClr val="AAC2B0"/>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2_Custom Design 9">
        <a:dk1>
          <a:srgbClr val="000000"/>
        </a:dk1>
        <a:lt1>
          <a:srgbClr val="FFFFFF"/>
        </a:lt1>
        <a:dk2>
          <a:srgbClr val="747678"/>
        </a:dk2>
        <a:lt2>
          <a:srgbClr val="4D4F53"/>
        </a:lt2>
        <a:accent1>
          <a:srgbClr val="E37222"/>
        </a:accent1>
        <a:accent2>
          <a:srgbClr val="D5D6D2"/>
        </a:accent2>
        <a:accent3>
          <a:srgbClr val="FFFFFF"/>
        </a:accent3>
        <a:accent4>
          <a:srgbClr val="000000"/>
        </a:accent4>
        <a:accent5>
          <a:srgbClr val="EFBCAB"/>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2_Custom Design 10">
        <a:dk1>
          <a:srgbClr val="000000"/>
        </a:dk1>
        <a:lt1>
          <a:srgbClr val="FFFFFF"/>
        </a:lt1>
        <a:dk2>
          <a:srgbClr val="747678"/>
        </a:dk2>
        <a:lt2>
          <a:srgbClr val="4D4F53"/>
        </a:lt2>
        <a:accent1>
          <a:srgbClr val="D0103A"/>
        </a:accent1>
        <a:accent2>
          <a:srgbClr val="D5D6D2"/>
        </a:accent2>
        <a:accent3>
          <a:srgbClr val="FFFFFF"/>
        </a:accent3>
        <a:accent4>
          <a:srgbClr val="000000"/>
        </a:accent4>
        <a:accent5>
          <a:srgbClr val="E4AAAE"/>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2_Custom Design 11">
        <a:dk1>
          <a:srgbClr val="000000"/>
        </a:dk1>
        <a:lt1>
          <a:srgbClr val="FFFFFF"/>
        </a:lt1>
        <a:dk2>
          <a:srgbClr val="747678"/>
        </a:dk2>
        <a:lt2>
          <a:srgbClr val="4D4F53"/>
        </a:lt2>
        <a:accent1>
          <a:srgbClr val="8B8D8E"/>
        </a:accent1>
        <a:accent2>
          <a:srgbClr val="D5D6D2"/>
        </a:accent2>
        <a:accent3>
          <a:srgbClr val="FFFFFF"/>
        </a:accent3>
        <a:accent4>
          <a:srgbClr val="000000"/>
        </a:accent4>
        <a:accent5>
          <a:srgbClr val="C4C5C6"/>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mso-contentType ?>
<spe:Receivers xmlns:spe="http://schemas.microsoft.com/sharepoint/events"/>
</file>

<file path=customXml/item2.xml><?xml version="1.0" encoding="utf-8"?>
<?mso-contentType ?>
<SharedContentType xmlns="Microsoft.SharePoint.Taxonomy.ContentTypeSync" SourceId="e67887bc-73e1-46c3-a151-501b31e7815b" ContentTypeId="0x010100853BD43EC96A9741BFCB5D4135F0671401030104" PreviousValue="false"/>
</file>

<file path=customXml/item3.xml><?xml version="1.0" encoding="utf-8"?>
<ct:contentTypeSchema xmlns:ct="http://schemas.microsoft.com/office/2006/metadata/contentType" xmlns:ma="http://schemas.microsoft.com/office/2006/metadata/properties/metaAttributes" ct:_="" ma:_="" ma:contentTypeName="CLS Modèle de note technique en français" ma:contentTypeID="0x010100853BD43EC96A9741BFCB5D4135F0671401030104008EECD3FC9B44294AA39BBFD7D9D398E0" ma:contentTypeVersion="87" ma:contentTypeDescription="Modèle pour la rédaction d'un note technique" ma:contentTypeScope="" ma:versionID="2994dec074e2b20dfa08a69d570d61ea">
  <xsd:schema xmlns:xsd="http://www.w3.org/2001/XMLSchema" xmlns:xs="http://www.w3.org/2001/XMLSchema" xmlns:p="http://schemas.microsoft.com/office/2006/metadata/properties" xmlns:ns1="http://schemas.microsoft.com/sharepoint/v3" xmlns:ns2="24584a92-cfe5-42c0-880b-1dbd08f20e00" xmlns:ns3="http://schemas.microsoft.com/sharepoint/v3/fields" targetNamespace="http://schemas.microsoft.com/office/2006/metadata/properties" ma:root="true" ma:fieldsID="c6ba8f940f0f69f10ed0f708d9c70891" ns1:_="" ns2:_="" ns3:_="">
    <xsd:import namespace="http://schemas.microsoft.com/sharepoint/v3"/>
    <xsd:import namespace="24584a92-cfe5-42c0-880b-1dbd08f20e00"/>
    <xsd:import namespace="http://schemas.microsoft.com/sharepoint/v3/fields"/>
    <xsd:element name="properties">
      <xsd:complexType>
        <xsd:sequence>
          <xsd:element name="documentManagement">
            <xsd:complexType>
              <xsd:all>
                <xsd:element ref="ns2:TaxCatchAll" minOccurs="0"/>
                <xsd:element ref="ns2:TaxCatchAllLabel" minOccurs="0"/>
                <xsd:element ref="ns1:Language" minOccurs="0"/>
                <xsd:element ref="ns2:Date_x0020_version" minOccurs="0"/>
                <xsd:element ref="ns2:Co-auteur" minOccurs="0"/>
                <xsd:element ref="ns2:Référence" minOccurs="0"/>
                <xsd:element ref="ns2:Indice_x0020_édition" minOccurs="0"/>
                <xsd:element ref="ns2:Indice_x0020_révision" minOccurs="0"/>
                <xsd:element ref="ns2:Destinataires" minOccurs="0"/>
                <xsd:element ref="ns3:_Publisher" minOccurs="0"/>
                <xsd:element ref="ns3:_Source" minOccurs="0"/>
                <xsd:element ref="ns2:Référence_x0020_du_x0020_contrat" minOccurs="0"/>
                <xsd:element ref="ns2:Référence_x0020_externe" minOccurs="0"/>
                <xsd:element ref="ns2:Nomenclature" minOccurs="0"/>
                <xsd:element ref="ns2:a1c7a85153334bb0955c2f9598d080be" minOccurs="0"/>
                <xsd:element ref="ns2:vérificateurs" minOccurs="0"/>
                <xsd:element ref="ns2:Approbateurs" minOccurs="0"/>
                <xsd:element ref="ns3:_Status" minOccurs="0"/>
                <xsd:element ref="ns3:_ResourceType" minOccurs="0"/>
                <xsd:element ref="ns2:Commentaires_relectur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Language" ma:index="10" nillable="true" ma:displayName="Langue" ma:format="Dropdown" ma:internalName="Language" ma:readOnly="false">
      <xsd:simpleType>
        <xsd:union memberTypes="dms:Text">
          <xsd:simpleType>
            <xsd:restriction base="dms:Choice">
              <xsd:enumeration value="Arabe (Arabie saoudite)"/>
              <xsd:enumeration value="Bulgare (Bulgarie)"/>
              <xsd:enumeration value="Chinois (R.A.S. de Hong Kong)"/>
              <xsd:enumeration value="Chinois (République populaire de Chine)"/>
              <xsd:enumeration value="Chinois (Taïwan)"/>
              <xsd:enumeration value="Croate (Croatie)"/>
              <xsd:enumeration value="Tchèque (République tchèque)"/>
              <xsd:enumeration value="Danois (Danemark)"/>
              <xsd:enumeration value="Néerlandais (Pays-Bas)"/>
              <xsd:enumeration value="Anglais"/>
              <xsd:enumeration value="Estonien (Estonie)"/>
              <xsd:enumeration value="Finnois (Finlande)"/>
              <xsd:enumeration value="Français (France)"/>
              <xsd:enumeration value="Allemand (Allemagne)"/>
              <xsd:enumeration value="Grec (Grèce)"/>
              <xsd:enumeration value="Hébreu (Israël)"/>
              <xsd:enumeration value="Hindi (Inde)"/>
              <xsd:enumeration value="Hongrois (Hongrie)"/>
              <xsd:enumeration value="Indonésien (Indonésie)"/>
              <xsd:enumeration value="Italien (Italie)"/>
              <xsd:enumeration value="Japonais (Japon)"/>
              <xsd:enumeration value="Coréen (Corée)"/>
              <xsd:enumeration value="Letton (Lettonie)"/>
              <xsd:enumeration value="Lituanien (Lituanie)"/>
              <xsd:enumeration value="Malais (Malaisie)"/>
              <xsd:enumeration value="Norvégien (Bokmal) (Norvège)"/>
              <xsd:enumeration value="Polonais (Pologne)"/>
              <xsd:enumeration value="Portugais (Brésil)"/>
              <xsd:enumeration value="Portugais (Portugal)"/>
              <xsd:enumeration value="Roumain (Roumanie)"/>
              <xsd:enumeration value="Russe (Russie)"/>
              <xsd:enumeration value="Serbe (Latin, Serbie)"/>
              <xsd:enumeration value="Slovaque (Slovaquie)"/>
              <xsd:enumeration value="Slovène (Slovénie)"/>
              <xsd:enumeration value="Espagnol (Espagne)"/>
              <xsd:enumeration value="Suédois (Suède)"/>
              <xsd:enumeration value="Thaï (Thaïlande)"/>
              <xsd:enumeration value="Turc (Turquie)"/>
              <xsd:enumeration value="Ukrainien (Ukraine)"/>
              <xsd:enumeration value="Ourdou (République islamique du Pakistan)"/>
              <xsd:enumeration value="Vietnamien (Vietnam)"/>
            </xsd:restriction>
          </xsd:simpleType>
        </xsd:union>
      </xsd:simpleType>
    </xsd:element>
  </xsd:schema>
  <xsd:schema xmlns:xsd="http://www.w3.org/2001/XMLSchema" xmlns:xs="http://www.w3.org/2001/XMLSchema" xmlns:dms="http://schemas.microsoft.com/office/2006/documentManagement/types" xmlns:pc="http://schemas.microsoft.com/office/infopath/2007/PartnerControls" targetNamespace="24584a92-cfe5-42c0-880b-1dbd08f20e00" elementFormDefault="qualified">
    <xsd:import namespace="http://schemas.microsoft.com/office/2006/documentManagement/types"/>
    <xsd:import namespace="http://schemas.microsoft.com/office/infopath/2007/PartnerControls"/>
    <xsd:element name="TaxCatchAll" ma:index="8" nillable="true" ma:displayName="Colonne Attraper tout de Taxonomie" ma:description="" ma:hidden="true" ma:list="{09c5871d-9491-4c58-a5e0-63c6d25eefc8}" ma:internalName="TaxCatchAll" ma:showField="CatchAllData" ma:web="b1fe1201-8f0c-4fed-a6a3-d40f2e111e85">
      <xsd:complexType>
        <xsd:complexContent>
          <xsd:extension base="dms:MultiChoiceLookup">
            <xsd:sequence>
              <xsd:element name="Value" type="dms:Lookup" maxOccurs="unbounded" minOccurs="0" nillable="true"/>
            </xsd:sequence>
          </xsd:extension>
        </xsd:complexContent>
      </xsd:complexType>
    </xsd:element>
    <xsd:element name="TaxCatchAllLabel" ma:index="9" nillable="true" ma:displayName="Colonne Attraper tout de Taxonomie1" ma:description="" ma:hidden="true" ma:list="{09c5871d-9491-4c58-a5e0-63c6d25eefc8}" ma:internalName="TaxCatchAllLabel" ma:readOnly="true" ma:showField="CatchAllDataLabel" ma:web="b1fe1201-8f0c-4fed-a6a3-d40f2e111e85">
      <xsd:complexType>
        <xsd:complexContent>
          <xsd:extension base="dms:MultiChoiceLookup">
            <xsd:sequence>
              <xsd:element name="Value" type="dms:Lookup" maxOccurs="unbounded" minOccurs="0" nillable="true"/>
            </xsd:sequence>
          </xsd:extension>
        </xsd:complexContent>
      </xsd:complexType>
    </xsd:element>
    <xsd:element name="Date_x0020_version" ma:index="14" nillable="true" ma:displayName="Date version" ma:format="DateOnly" ma:internalName="Date_x0020_version">
      <xsd:simpleType>
        <xsd:restriction base="dms:DateTime"/>
      </xsd:simpleType>
    </xsd:element>
    <xsd:element name="Co-auteur" ma:index="15" nillable="true" ma:displayName="Co-auteur" ma:internalName="Co_x002d_auteur">
      <xsd:simpleType>
        <xsd:restriction base="dms:Text">
          <xsd:maxLength value="255"/>
        </xsd:restriction>
      </xsd:simpleType>
    </xsd:element>
    <xsd:element name="Référence" ma:index="16" nillable="true" ma:displayName="Référence" ma:internalName="R_x00e9_f_x00e9_rence">
      <xsd:simpleType>
        <xsd:restriction base="dms:Text">
          <xsd:maxLength value="255"/>
        </xsd:restriction>
      </xsd:simpleType>
    </xsd:element>
    <xsd:element name="Indice_x0020_édition" ma:index="17" nillable="true" ma:displayName="Indice édition" ma:internalName="Indice_x0020__x00e9_dition">
      <xsd:simpleType>
        <xsd:restriction base="dms:Text">
          <xsd:maxLength value="255"/>
        </xsd:restriction>
      </xsd:simpleType>
    </xsd:element>
    <xsd:element name="Indice_x0020_révision" ma:index="18" nillable="true" ma:displayName="Indice révision" ma:internalName="Indice_x0020_r_x00e9_vision">
      <xsd:simpleType>
        <xsd:restriction base="dms:Text">
          <xsd:maxLength value="255"/>
        </xsd:restriction>
      </xsd:simpleType>
    </xsd:element>
    <xsd:element name="Destinataires" ma:index="19" nillable="true" ma:displayName="Destinataires" ma:internalName="Destinataires">
      <xsd:simpleType>
        <xsd:restriction base="dms:Text">
          <xsd:maxLength value="255"/>
        </xsd:restriction>
      </xsd:simpleType>
    </xsd:element>
    <xsd:element name="Référence_x0020_du_x0020_contrat" ma:index="22" nillable="true" ma:displayName="Référence du contrat" ma:internalName="R_x00e9_f_x00e9_rence_x0020_du_x0020_contrat">
      <xsd:simpleType>
        <xsd:restriction base="dms:Text">
          <xsd:maxLength value="255"/>
        </xsd:restriction>
      </xsd:simpleType>
    </xsd:element>
    <xsd:element name="Référence_x0020_externe" ma:index="23" nillable="true" ma:displayName="Référence externe" ma:internalName="R_x00e9_f_x00e9_rence_x0020_externe">
      <xsd:simpleType>
        <xsd:restriction base="dms:Text">
          <xsd:maxLength value="255"/>
        </xsd:restriction>
      </xsd:simpleType>
    </xsd:element>
    <xsd:element name="Nomenclature" ma:index="24" nillable="true" ma:displayName="Nomenclature" ma:internalName="Nomenclature">
      <xsd:simpleType>
        <xsd:restriction base="dms:Text">
          <xsd:maxLength value="255"/>
        </xsd:restriction>
      </xsd:simpleType>
    </xsd:element>
    <xsd:element name="a1c7a85153334bb0955c2f9598d080be" ma:index="25" nillable="true" ma:taxonomy="true" ma:internalName="a1c7a85153334bb0955c2f9598d080be" ma:taxonomyFieldName="Composants" ma:displayName="Composants" ma:default="" ma:fieldId="{a1c7a851-5333-4bb0-955c-2f9598d080be}" ma:taxonomyMulti="true" ma:sspId="e67887bc-73e1-46c3-a151-501b31e7815b" ma:termSetId="271a31bc-27ff-4c6f-b48c-4f87cf342eff" ma:anchorId="00000000-0000-0000-0000-000000000000" ma:open="true" ma:isKeyword="false">
      <xsd:complexType>
        <xsd:sequence>
          <xsd:element ref="pc:Terms" minOccurs="0" maxOccurs="1"/>
        </xsd:sequence>
      </xsd:complexType>
    </xsd:element>
    <xsd:element name="vérificateurs" ma:index="27" nillable="true" ma:displayName="Vérificateurs" ma:internalName="v_x00e9_rificateurs">
      <xsd:simpleType>
        <xsd:restriction base="dms:Text">
          <xsd:maxLength value="255"/>
        </xsd:restriction>
      </xsd:simpleType>
    </xsd:element>
    <xsd:element name="Approbateurs" ma:index="28" nillable="true" ma:displayName="Approbateurs" ma:internalName="Approbateurs">
      <xsd:simpleType>
        <xsd:restriction base="dms:Text">
          <xsd:maxLength value="255"/>
        </xsd:restriction>
      </xsd:simpleType>
    </xsd:element>
    <xsd:element name="Commentaires_relecture" ma:index="31" nillable="true" ma:displayName="Commentaires_relecture" ma:internalName="Commentaires_relectur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_Publisher" ma:index="20" nillable="true" ma:displayName="Éditeur" ma:default="CLS" ma:description="Personne, organisation ou service qui a publié la ressource" ma:internalName="_Publisher">
      <xsd:complexType>
        <xsd:complexContent>
          <xsd:extension base="dms:MultiChoice">
            <xsd:sequence>
              <xsd:element name="Value" maxOccurs="unbounded" minOccurs="0" nillable="true">
                <xsd:simpleType>
                  <xsd:restriction base="dms:Choice">
                    <xsd:enumeration value="CLS"/>
                    <xsd:enumeration value="CGI"/>
                    <xsd:enumeration value="DTU Space"/>
                    <xsd:enumeration value="ECMWF"/>
                    <xsd:enumeration value="ESA"/>
                    <xsd:enumeration value="ESRIN"/>
                    <xsd:enumeration value="FCUP"/>
                    <xsd:enumeration value="GFZ"/>
                    <xsd:enumeration value="isardSAT"/>
                    <xsd:enumeration value="LEGOS"/>
                    <xsd:enumeration value="NERSC"/>
                    <xsd:enumeration value="NOC"/>
                    <xsd:enumeration value="PML"/>
                    <xsd:enumeration value="University of Hamburg"/>
                  </xsd:restriction>
                </xsd:simpleType>
              </xsd:element>
            </xsd:sequence>
          </xsd:extension>
        </xsd:complexContent>
      </xsd:complexType>
    </xsd:element>
    <xsd:element name="_Source" ma:index="21" nillable="true" ma:displayName="Source" ma:description="Références à des ressources dont la ressource est dérivée" ma:internalName="_Source">
      <xsd:simpleType>
        <xsd:restriction base="dms:Note">
          <xsd:maxLength value="255"/>
        </xsd:restriction>
      </xsd:simpleType>
    </xsd:element>
    <xsd:element name="_Status" ma:index="29" nillable="true" ma:displayName="État" ma:default="En travail" ma:format="Dropdown" ma:internalName="_Status">
      <xsd:simpleType>
        <xsd:restriction base="dms:Choice">
          <xsd:enumeration value="En travail"/>
          <xsd:enumeration value="A revoir"/>
          <xsd:enumeration value="Publié"/>
        </xsd:restriction>
      </xsd:simpleType>
    </xsd:element>
    <xsd:element name="_ResourceType" ma:index="30" nillable="true" ma:displayName="Type de ressource" ma:default="Specification" ma:description="Jeu de catégories, fonctions, genres ou niveau d'agrégation" ma:format="Dropdown" ma:indexed="true" ma:internalName="_ResourceType">
      <xsd:simpleType>
        <xsd:restriction base="dms:Choice">
          <xsd:enumeration value="Specification"/>
          <xsd:enumeration value="Report"/>
          <xsd:enumeration value="Powerpoint"/>
          <xsd:enumeration value="Acceptance document"/>
          <xsd:enumeration value="Design document"/>
          <xsd:enumeration value="Manual"/>
          <xsd:enumeration value="Memorandum"/>
          <xsd:enumeration value="Technical Note"/>
          <xsd:enumeration value="Tests Document"/>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ma:index="12" ma:displayName="Auteur"/>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ma:index="11" ma:displayName="Commentaires"/>
        <xsd:element name="keywords" minOccurs="0" maxOccurs="1" type="xsd:string"/>
        <xsd:element ref="dc:language" minOccurs="0" maxOccurs="1"/>
        <xsd:element name="category" minOccurs="0" maxOccurs="1" type="xsd:string" ma:index="13" ma:displayName="Catégorie"/>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ma:displayName="État"/>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p:properties xmlns:p="http://schemas.microsoft.com/office/2006/metadata/properties" xmlns:xsi="http://www.w3.org/2001/XMLSchema-instance" xmlns:pc="http://schemas.microsoft.com/office/infopath/2007/PartnerControls">
  <documentManagement>
    <Language xmlns="http://schemas.microsoft.com/sharepoint/v3">Anglais</Language>
    <Co-auteur xmlns="24584a92-cfe5-42c0-880b-1dbd08f20e00" xsi:nil="true"/>
    <_Source xmlns="http://schemas.microsoft.com/sharepoint/v3/fields" xsi:nil="true"/>
    <Commentaires_relecture xmlns="24584a92-cfe5-42c0-880b-1dbd08f20e00" xsi:nil="true"/>
    <Nomenclature xmlns="24584a92-cfe5-42c0-880b-1dbd08f20e00" xsi:nil="true"/>
    <_Publisher xmlns="http://schemas.microsoft.com/sharepoint/v3/fields">
      <Value>CLS</Value>
    </_Publisher>
    <_Status xmlns="http://schemas.microsoft.com/sharepoint/v3/fields">En travail</_Status>
    <TaxCatchAll xmlns="24584a92-cfe5-42c0-880b-1dbd08f20e00"/>
    <Référence xmlns="24584a92-cfe5-42c0-880b-1dbd08f20e00" xsi:nil="true"/>
    <a1c7a85153334bb0955c2f9598d080be xmlns="24584a92-cfe5-42c0-880b-1dbd08f20e00">
      <Terms xmlns="http://schemas.microsoft.com/office/infopath/2007/PartnerControls"/>
    </a1c7a85153334bb0955c2f9598d080be>
    <Date_x0020_version xmlns="24584a92-cfe5-42c0-880b-1dbd08f20e00" xsi:nil="true"/>
    <Destinataires xmlns="24584a92-cfe5-42c0-880b-1dbd08f20e00" xsi:nil="true"/>
    <Référence_x0020_externe xmlns="24584a92-cfe5-42c0-880b-1dbd08f20e00" xsi:nil="true"/>
    <vérificateurs xmlns="24584a92-cfe5-42c0-880b-1dbd08f20e00" xsi:nil="true"/>
    <Approbateurs xmlns="24584a92-cfe5-42c0-880b-1dbd08f20e00" xsi:nil="true"/>
    <_ResourceType xmlns="http://schemas.microsoft.com/sharepoint/v3/fields">Powerpoint</_ResourceType>
    <Référence_x0020_du_x0020_contrat xmlns="24584a92-cfe5-42c0-880b-1dbd08f20e00">ESA Contract No. 4000109872/13/I-NB</Référence_x0020_du_x0020_contrat>
    <Indice_x0020_édition xmlns="24584a92-cfe5-42c0-880b-1dbd08f20e00" xsi:nil="true"/>
    <Indice_x0020_révision xmlns="24584a92-cfe5-42c0-880b-1dbd08f20e00" xsi:nil="true"/>
  </documentManagement>
</p:properties>
</file>

<file path=customXml/item5.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715BABC-57CD-476C-A385-E3C00A2236D6}"/>
</file>

<file path=customXml/itemProps2.xml><?xml version="1.0" encoding="utf-8"?>
<ds:datastoreItem xmlns:ds="http://schemas.openxmlformats.org/officeDocument/2006/customXml" ds:itemID="{FCB9DFDA-79FA-4055-848E-2D5ED4458393}"/>
</file>

<file path=customXml/itemProps3.xml><?xml version="1.0" encoding="utf-8"?>
<ds:datastoreItem xmlns:ds="http://schemas.openxmlformats.org/officeDocument/2006/customXml" ds:itemID="{76575520-B383-4D54-8204-3EE49D9E6858}"/>
</file>

<file path=customXml/itemProps4.xml><?xml version="1.0" encoding="utf-8"?>
<ds:datastoreItem xmlns:ds="http://schemas.openxmlformats.org/officeDocument/2006/customXml" ds:itemID="{9E0A1007-7F0A-42B9-94DC-38BDE2D0EE64}"/>
</file>

<file path=customXml/itemProps5.xml><?xml version="1.0" encoding="utf-8"?>
<ds:datastoreItem xmlns:ds="http://schemas.openxmlformats.org/officeDocument/2006/customXml" ds:itemID="{33E54029-4DCD-4956-9CE8-BF0CA6ACAD57}"/>
</file>

<file path=docProps/app.xml><?xml version="1.0" encoding="utf-8"?>
<Properties xmlns="http://schemas.openxmlformats.org/officeDocument/2006/extended-properties" xmlns:vt="http://schemas.openxmlformats.org/officeDocument/2006/docPropsVTypes">
  <Template/>
  <TotalTime>7808</TotalTime>
  <Words>1319</Words>
  <Application>Microsoft Office PowerPoint</Application>
  <PresentationFormat>Format A4 (210 x 297 mm)</PresentationFormat>
  <Paragraphs>247</Paragraphs>
  <Slides>15</Slides>
  <Notes>1</Notes>
  <HiddenSlides>0</HiddenSlides>
  <MMClips>0</MMClips>
  <ScaleCrop>false</ScaleCrop>
  <HeadingPairs>
    <vt:vector size="4" baseType="variant">
      <vt:variant>
        <vt:lpstr>Thème</vt:lpstr>
      </vt:variant>
      <vt:variant>
        <vt:i4>1</vt:i4>
      </vt:variant>
      <vt:variant>
        <vt:lpstr>Titres des diapositives</vt:lpstr>
      </vt:variant>
      <vt:variant>
        <vt:i4>15</vt:i4>
      </vt:variant>
    </vt:vector>
  </HeadingPairs>
  <TitlesOfParts>
    <vt:vector size="16" baseType="lpstr">
      <vt:lpstr>2_Custom Design</vt:lpstr>
      <vt:lpstr>Diapositive 1</vt:lpstr>
      <vt:lpstr>Diapositive 2</vt:lpstr>
      <vt:lpstr>Diapositive 3</vt:lpstr>
      <vt:lpstr>Diapositive 4</vt:lpstr>
      <vt:lpstr>Diapositive 5</vt:lpstr>
      <vt:lpstr>Diapositive 6</vt:lpstr>
      <vt:lpstr>Diapositive 7</vt:lpstr>
      <vt:lpstr>Diapositive 8</vt:lpstr>
      <vt:lpstr>Diapositive 9</vt:lpstr>
      <vt:lpstr>Diapositive 10</vt:lpstr>
      <vt:lpstr>Diapositive 11</vt:lpstr>
      <vt:lpstr>Diapositive 12</vt:lpstr>
      <vt:lpstr>Diapositive 13</vt:lpstr>
      <vt:lpstr>Diapositive 14</vt:lpstr>
      <vt:lpstr>Diapositive 15</vt:lpstr>
    </vt:vector>
  </TitlesOfParts>
  <Company>IconMedialab</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Impact of Wet Troposphere Correction GPD vs REF on Envisat mission</dc:title>
  <dc:creator>Ablain Michael</dc:creator>
  <dc:description/>
  <cp:lastModifiedBy>mablain</cp:lastModifiedBy>
  <cp:revision>1229</cp:revision>
  <cp:lastPrinted>2008-08-26T16:26:23Z</cp:lastPrinted>
  <dcterms:created xsi:type="dcterms:W3CDTF">2011-01-18T09:37:25Z</dcterms:created>
  <dcterms:modified xsi:type="dcterms:W3CDTF">2015-09-16T14:17:44Z</dcterms:modified>
  <cp:category>SL-CCI</cp:category>
  <cp:contentStatus>Publié</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0x010100853BD43EC96A9741BFCB5D4135F0671401030104008EECD3FC9B44294AA39BBFD7D9D398E0</vt:lpwstr>
  </property>
  <property fmtid="{D5CDD505-2E9C-101B-9397-08002B2CF9AE}" pid="3" name="Composants">
    <vt:lpwstr/>
  </property>
</Properties>
</file>