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2"/>
  </p:notesMasterIdLst>
  <p:handoutMasterIdLst>
    <p:handoutMasterId r:id="rId23"/>
  </p:handoutMasterIdLst>
  <p:sldIdLst>
    <p:sldId id="484" r:id="rId7"/>
    <p:sldId id="559" r:id="rId8"/>
    <p:sldId id="551" r:id="rId9"/>
    <p:sldId id="590" r:id="rId10"/>
    <p:sldId id="575" r:id="rId11"/>
    <p:sldId id="603" r:id="rId12"/>
    <p:sldId id="600" r:id="rId13"/>
    <p:sldId id="601" r:id="rId14"/>
    <p:sldId id="552" r:id="rId15"/>
    <p:sldId id="556" r:id="rId16"/>
    <p:sldId id="572" r:id="rId17"/>
    <p:sldId id="577" r:id="rId18"/>
    <p:sldId id="591" r:id="rId19"/>
    <p:sldId id="602" r:id="rId20"/>
    <p:sldId id="604" r:id="rId21"/>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9" autoAdjust="0"/>
    <p:restoredTop sz="94660"/>
  </p:normalViewPr>
  <p:slideViewPr>
    <p:cSldViewPr snapToGrid="0">
      <p:cViewPr>
        <p:scale>
          <a:sx n="90" d="100"/>
          <a:sy n="90" d="100"/>
        </p:scale>
        <p:origin x="-1644" y="-43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9/16/2015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Orbit comparison for Jason-2 mission between GFZ and CNES (POE-D)</a:t>
            </a: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GFZ orbit is referred to as </a:t>
            </a:r>
            <a:r>
              <a:rPr lang="en-US" sz="1400" kern="0" dirty="0" smtClean="0">
                <a:solidFill>
                  <a:srgbClr val="00338D"/>
                </a:solidFill>
                <a:latin typeface="Arial" charset="0"/>
              </a:rPr>
              <a:t>GFZ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CNES orbit is referred to as </a:t>
            </a:r>
            <a:r>
              <a:rPr lang="en-US" sz="1400" kern="0" dirty="0" smtClean="0">
                <a:solidFill>
                  <a:srgbClr val="00338D"/>
                </a:solidFill>
                <a:latin typeface="Arial" charset="0"/>
              </a:rPr>
              <a:t>SL</a:t>
            </a:r>
            <a:r>
              <a:rPr lang="fr-FR" sz="1400" kern="0" dirty="0" err="1" smtClean="0">
                <a:solidFill>
                  <a:srgbClr val="00338D"/>
                </a:solidFill>
                <a:latin typeface="Arial" charset="0"/>
              </a:rPr>
              <a:t>_cci</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Orbits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7" y="2363384"/>
            <a:ext cx="6453587" cy="429163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677656"/>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mplitudes</a:t>
            </a:r>
            <a:r>
              <a:rPr lang="en-US" sz="1400" dirty="0" smtClean="0">
                <a:solidFill>
                  <a:srgbClr val="00338D"/>
                </a:solidFill>
                <a:latin typeface="Arial" pitchFamily="34" charset="0"/>
                <a:cs typeface="Arial" pitchFamily="34" charset="0"/>
              </a:rPr>
              <a:t> differences reach 3mm or -3mm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orbit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However, the impact on the phases is significant as it reaches 20° (about 20 days of phase shift)</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9" y="3846425"/>
            <a:ext cx="4372960" cy="2908019"/>
          </a:xfrm>
          <a:prstGeom prst="rect">
            <a:avLst/>
          </a:prstGeom>
        </p:spPr>
      </p:pic>
      <p:pic>
        <p:nvPicPr>
          <p:cNvPr id="8" name="Image 7" descr="DiffGrids_Ampli1Y.png"/>
          <p:cNvPicPr>
            <a:picLocks noChangeAspect="1"/>
          </p:cNvPicPr>
          <p:nvPr/>
        </p:nvPicPr>
        <p:blipFill>
          <a:blip r:embed="rId3" cstate="print"/>
          <a:stretch>
            <a:fillRect/>
          </a:stretch>
        </p:blipFill>
        <p:spPr>
          <a:xfrm>
            <a:off x="344748" y="2946584"/>
            <a:ext cx="4254363" cy="2829152"/>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700" y="3337763"/>
            <a:ext cx="3826097" cy="2544355"/>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7" cy="2745883"/>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38499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Jason-2 period)</a:t>
            </a:r>
          </a:p>
          <a:p>
            <a:r>
              <a:rPr lang="en-US" sz="1400" dirty="0" smtClean="0">
                <a:solidFill>
                  <a:srgbClr val="00338D"/>
                </a:solidFill>
                <a:latin typeface="Arial" pitchFamily="34" charset="0"/>
                <a:cs typeface="Arial" pitchFamily="34" charset="0"/>
              </a:rPr>
              <a:t>On this map we observe a difference up to 5 mm over 50° latitude and in Indian Ocean. The differences between the orbits become negative, down to -5mm in the East Pacific Ocean.</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Jason-2 period)</a:t>
            </a:r>
          </a:p>
          <a:p>
            <a:r>
              <a:rPr lang="en-US" sz="1400" dirty="0" smtClean="0">
                <a:solidFill>
                  <a:srgbClr val="00338D"/>
                </a:solidFill>
                <a:latin typeface="Arial" pitchFamily="34" charset="0"/>
                <a:cs typeface="Arial" pitchFamily="34" charset="0"/>
              </a:rPr>
              <a:t>On this map we observe strong differences (~1cm) globally</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7" cy="3266504"/>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7" cy="3266504"/>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orbits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a:t>
            </a:r>
            <a:r>
              <a:rPr lang="en-GB" sz="1400" dirty="0" smtClean="0">
                <a:solidFill>
                  <a:srgbClr val="00338D"/>
                </a:solidFill>
                <a:latin typeface="Arial" pitchFamily="34" charset="0"/>
                <a:cs typeface="Arial" pitchFamily="34" charset="0"/>
              </a:rPr>
              <a:t>The </a:t>
            </a:r>
            <a:r>
              <a:rPr lang="en-GB" sz="1400" dirty="0" smtClean="0">
                <a:solidFill>
                  <a:srgbClr val="00338D"/>
                </a:solidFill>
                <a:latin typeface="Arial" pitchFamily="34" charset="0"/>
                <a:cs typeface="Arial" pitchFamily="34" charset="0"/>
              </a:rPr>
              <a:t>orbit computed by GFZ shows performances </a:t>
            </a:r>
            <a:r>
              <a:rPr lang="en-GB" sz="1400" dirty="0" smtClean="0">
                <a:solidFill>
                  <a:srgbClr val="00338D"/>
                </a:solidFill>
                <a:latin typeface="Arial" pitchFamily="34" charset="0"/>
                <a:cs typeface="Arial" pitchFamily="34" charset="0"/>
              </a:rPr>
              <a:t>strongly degraded </a:t>
            </a:r>
            <a:r>
              <a:rPr lang="en-GB" sz="1400" dirty="0" smtClean="0">
                <a:solidFill>
                  <a:srgbClr val="00338D"/>
                </a:solidFill>
                <a:latin typeface="Arial" pitchFamily="34" charset="0"/>
                <a:cs typeface="Arial" pitchFamily="34" charset="0"/>
              </a:rPr>
              <a:t>by comparison to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(CNES POE-C)</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and periodic </a:t>
            </a:r>
            <a:r>
              <a:rPr lang="en-GB" sz="1400" dirty="0" smtClean="0">
                <a:solidFill>
                  <a:srgbClr val="00338D"/>
                </a:solidFill>
                <a:latin typeface="Arial" pitchFamily="34" charset="0"/>
                <a:cs typeface="Arial" pitchFamily="34" charset="0"/>
              </a:rPr>
              <a:t>signals:.</a:t>
            </a:r>
          </a:p>
          <a:p>
            <a:pPr lvl="1">
              <a:buFont typeface="Wingdings" pitchFamily="2" charset="2"/>
              <a:buChar char="ü"/>
            </a:pPr>
            <a:r>
              <a:rPr lang="en-GB" sz="1400" dirty="0" smtClean="0">
                <a:solidFill>
                  <a:srgbClr val="00338D"/>
                </a:solidFill>
                <a:latin typeface="Arial" pitchFamily="34" charset="0"/>
                <a:cs typeface="Arial" pitchFamily="34" charset="0"/>
              </a:rPr>
              <a:t>Scores </a:t>
            </a:r>
            <a:r>
              <a:rPr lang="en-GB" sz="1400" dirty="0" smtClean="0">
                <a:solidFill>
                  <a:srgbClr val="00338D"/>
                </a:solidFill>
                <a:latin typeface="Arial" pitchFamily="34" charset="0"/>
                <a:cs typeface="Arial" pitchFamily="34" charset="0"/>
              </a:rPr>
              <a:t>at crossovers show,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is better for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a:t>
            </a:r>
            <a:r>
              <a:rPr lang="en-GB" sz="1400" smtClean="0">
                <a:solidFill>
                  <a:srgbClr val="00338D"/>
                </a:solidFill>
                <a:latin typeface="Arial" pitchFamily="34" charset="0"/>
                <a:cs typeface="Arial" pitchFamily="34" charset="0"/>
              </a:rPr>
              <a:t>over </a:t>
            </a:r>
            <a:r>
              <a:rPr lang="en-GB" sz="1400" smtClean="0">
                <a:solidFill>
                  <a:srgbClr val="00338D"/>
                </a:solidFill>
                <a:latin typeface="Arial" pitchFamily="34" charset="0"/>
                <a:cs typeface="Arial" pitchFamily="34" charset="0"/>
              </a:rPr>
              <a:t>Jason-2 </a:t>
            </a:r>
            <a:r>
              <a:rPr lang="en-GB" sz="1400" dirty="0" smtClean="0">
                <a:solidFill>
                  <a:srgbClr val="00338D"/>
                </a:solidFill>
                <a:latin typeface="Arial" pitchFamily="34" charset="0"/>
                <a:cs typeface="Arial" pitchFamily="34" charset="0"/>
              </a:rPr>
              <a:t>Period.</a:t>
            </a:r>
          </a:p>
          <a:p>
            <a:pPr lvl="1">
              <a:buFont typeface="Wingdings" pitchFamily="2" charset="2"/>
              <a:buChar char="ü"/>
            </a:pPr>
            <a:r>
              <a:rPr lang="en-GB" sz="1400" dirty="0" smtClean="0">
                <a:solidFill>
                  <a:srgbClr val="00338D"/>
                </a:solidFill>
                <a:latin typeface="Arial" pitchFamily="34" charset="0"/>
                <a:cs typeface="Arial" pitchFamily="34" charset="0"/>
              </a:rPr>
              <a:t>The </a:t>
            </a:r>
            <a:r>
              <a:rPr lang="en-GB" sz="1400" dirty="0" smtClean="0">
                <a:solidFill>
                  <a:srgbClr val="00338D"/>
                </a:solidFill>
                <a:latin typeface="Arial" pitchFamily="34" charset="0"/>
                <a:cs typeface="Arial" pitchFamily="34" charset="0"/>
              </a:rPr>
              <a:t>58-day signal in GFZ orbit may be considered as an </a:t>
            </a:r>
            <a:r>
              <a:rPr lang="en-GB" sz="1400" dirty="0" smtClean="0">
                <a:solidFill>
                  <a:srgbClr val="00338D"/>
                </a:solidFill>
                <a:latin typeface="Arial" pitchFamily="34" charset="0"/>
                <a:cs typeface="Arial" pitchFamily="34" charset="0"/>
              </a:rPr>
              <a:t>error, it i</a:t>
            </a:r>
            <a:r>
              <a:rPr lang="en-GB" sz="1400" dirty="0" smtClean="0">
                <a:solidFill>
                  <a:srgbClr val="00338D"/>
                </a:solidFill>
                <a:latin typeface="Arial" pitchFamily="34" charset="0"/>
                <a:cs typeface="Arial" pitchFamily="34" charset="0"/>
              </a:rPr>
              <a:t>s especially detected at the beginning and the end of the Jason-2 period.</a:t>
            </a:r>
            <a:endParaRPr lang="en-GB" sz="1400" dirty="0" smtClean="0">
              <a:solidFill>
                <a:srgbClr val="00338D"/>
              </a:solidFill>
              <a:latin typeface="Arial" pitchFamily="34" charset="0"/>
              <a:cs typeface="Arial" pitchFamily="34" charset="0"/>
            </a:endParaRPr>
          </a:p>
          <a:p>
            <a:pPr lvl="1">
              <a:buFont typeface="Wingdings" pitchFamily="2" charset="2"/>
              <a:buChar char="ü"/>
            </a:pPr>
            <a:r>
              <a:rPr lang="fr-FR" sz="1400" dirty="0" smtClean="0">
                <a:solidFill>
                  <a:srgbClr val="00338D"/>
                </a:solidFill>
                <a:latin typeface="Arial" pitchFamily="34" charset="0"/>
                <a:cs typeface="Arial" pitchFamily="34" charset="0"/>
              </a:rPr>
              <a:t> For the </a:t>
            </a:r>
            <a:r>
              <a:rPr lang="fr-FR" sz="1400" dirty="0" err="1" smtClean="0">
                <a:solidFill>
                  <a:srgbClr val="00338D"/>
                </a:solidFill>
                <a:latin typeface="Arial" pitchFamily="34" charset="0"/>
                <a:cs typeface="Arial" pitchFamily="34" charset="0"/>
              </a:rPr>
              <a:t>regional</a:t>
            </a:r>
            <a:r>
              <a:rPr lang="fr-FR" sz="1400" dirty="0" smtClean="0">
                <a:solidFill>
                  <a:srgbClr val="00338D"/>
                </a:solidFill>
                <a:latin typeface="Arial" pitchFamily="34" charset="0"/>
                <a:cs typeface="Arial" pitchFamily="34" charset="0"/>
              </a:rPr>
              <a:t> trends,  more investigations are </a:t>
            </a:r>
            <a:r>
              <a:rPr lang="fr-FR" sz="1400" dirty="0" err="1" smtClean="0">
                <a:solidFill>
                  <a:srgbClr val="00338D"/>
                </a:solidFill>
                <a:latin typeface="Arial" pitchFamily="34" charset="0"/>
                <a:cs typeface="Arial" pitchFamily="34" charset="0"/>
              </a:rPr>
              <a:t>necessary</a:t>
            </a:r>
            <a:r>
              <a:rPr lang="fr-FR" sz="1400" dirty="0" smtClean="0">
                <a:solidFill>
                  <a:srgbClr val="00338D"/>
                </a:solidFill>
                <a:latin typeface="Arial" pitchFamily="34" charset="0"/>
                <a:cs typeface="Arial" pitchFamily="34" charset="0"/>
              </a:rPr>
              <a:t> to show if </a:t>
            </a:r>
            <a:r>
              <a:rPr lang="fr-FR" sz="1400" dirty="0" err="1" smtClean="0">
                <a:solidFill>
                  <a:srgbClr val="00338D"/>
                </a:solidFill>
                <a:latin typeface="Arial" pitchFamily="34" charset="0"/>
                <a:cs typeface="Arial" pitchFamily="34" charset="0"/>
              </a:rPr>
              <a:t>it</a:t>
            </a: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is</a:t>
            </a:r>
            <a:r>
              <a:rPr lang="fr-FR" sz="1400" dirty="0" smtClean="0">
                <a:solidFill>
                  <a:srgbClr val="00338D"/>
                </a:solidFill>
                <a:latin typeface="Arial" pitchFamily="34" charset="0"/>
                <a:cs typeface="Arial" pitchFamily="34" charset="0"/>
              </a:rPr>
              <a:t> an </a:t>
            </a:r>
            <a:r>
              <a:rPr lang="fr-FR" sz="1400" dirty="0" err="1" smtClean="0">
                <a:solidFill>
                  <a:srgbClr val="00338D"/>
                </a:solidFill>
                <a:latin typeface="Arial" pitchFamily="34" charset="0"/>
                <a:cs typeface="Arial" pitchFamily="34" charset="0"/>
              </a:rPr>
              <a:t>improvement</a:t>
            </a:r>
            <a:r>
              <a:rPr lang="fr-FR" sz="1400" dirty="0" smtClean="0">
                <a:solidFill>
                  <a:srgbClr val="00338D"/>
                </a:solidFill>
                <a:latin typeface="Arial" pitchFamily="34" charset="0"/>
                <a:cs typeface="Arial" pitchFamily="34" charset="0"/>
              </a:rPr>
              <a:t> or not</a:t>
            </a:r>
            <a:endParaRPr lang="en-GB" sz="1400" dirty="0" smtClean="0">
              <a:solidFill>
                <a:srgbClr val="00338D"/>
              </a:solidFill>
              <a:latin typeface="Arial" pitchFamily="34" charset="0"/>
              <a:cs typeface="Arial" pitchFamily="34" charset="0"/>
            </a:endParaRPr>
          </a:p>
          <a:p>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dirty="0" smtClean="0">
                          <a:latin typeface="Trebuchet MS"/>
                          <a:ea typeface="Times New Roman"/>
                          <a:cs typeface="Times New Roman"/>
                        </a:rPr>
                        <a: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dirty="0" smtClean="0">
                          <a:latin typeface="Trebuchet MS"/>
                          <a:ea typeface="Times New Roman"/>
                          <a:cs typeface="Times New Roman"/>
                        </a:rPr>
                        <a: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2400" dirty="0" smtClean="0">
                          <a:latin typeface="Trebuchet MS"/>
                          <a:ea typeface="Calibri"/>
                          <a:cs typeface="Times New Roman"/>
                        </a:rPr>
                        <a:t>-</a:t>
                      </a:r>
                      <a:r>
                        <a:rPr lang="en-US" sz="3200" baseline="0" dirty="0" smtClean="0">
                          <a:latin typeface="Trebuchet MS"/>
                          <a:ea typeface="Calibri"/>
                          <a:cs typeface="Times New Roman"/>
                        </a:rPr>
                        <a:t> </a:t>
                      </a:r>
                      <a:r>
                        <a:rPr lang="en-US" sz="1400" baseline="0" dirty="0" smtClean="0">
                          <a:latin typeface="Trebuchet MS"/>
                          <a:ea typeface="Calibri"/>
                          <a:cs typeface="Times New Roman"/>
                        </a:rPr>
                        <a:t>(60 days)</a:t>
                      </a:r>
                      <a:endParaRPr lang="en-US" sz="3200" dirty="0" smtClean="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Orbits comparison for </a:t>
            </a:r>
            <a:r>
              <a:rPr lang="en-US" sz="2800" b="1" kern="0" dirty="0" smtClean="0">
                <a:solidFill>
                  <a:schemeClr val="accent3"/>
                </a:solidFill>
                <a:latin typeface="Arial" charset="0"/>
              </a:rPr>
              <a:t>Jason-2 </a:t>
            </a:r>
            <a:r>
              <a:rPr lang="en-US" sz="2800" b="1" kern="0" dirty="0" smtClean="0">
                <a:solidFill>
                  <a:schemeClr val="accent3"/>
                </a:solidFill>
                <a:latin typeface="Arial" charset="0"/>
              </a:rPr>
              <a:t>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precise orbit computed by GFZ for climate applications. It will be referred to as “GFZ”.</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orbit with the reference one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by CNES </a:t>
            </a:r>
            <a:r>
              <a:rPr lang="en-GB" sz="1600" kern="0" smtClean="0">
                <a:solidFill>
                  <a:srgbClr val="00338D"/>
                </a:solidFill>
                <a:latin typeface="Arial" charset="0"/>
              </a:rPr>
              <a:t>(POE-D). </a:t>
            </a:r>
            <a:r>
              <a:rPr lang="en-GB" sz="1600" kern="0" dirty="0" smtClean="0">
                <a:solidFill>
                  <a:srgbClr val="00338D"/>
                </a:solidFill>
                <a:latin typeface="Arial" charset="0"/>
              </a:rPr>
              <a:t>It will be referred to as “</a:t>
            </a:r>
            <a:r>
              <a:rPr lang="en-GB" sz="1600" kern="0" dirty="0" err="1" smtClean="0">
                <a:solidFill>
                  <a:srgbClr val="00338D"/>
                </a:solidFill>
                <a:latin typeface="Arial" charset="0"/>
              </a:rPr>
              <a:t>SL_cci</a:t>
            </a:r>
            <a:r>
              <a:rPr lang="en-GB" sz="1600" kern="0" dirty="0" smtClean="0">
                <a:solidFill>
                  <a:srgbClr val="00338D"/>
                </a:solidFill>
                <a:latin typeface="Arial" charset="0"/>
              </a:rPr>
              <a:t>”.</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GFZ orbit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134433" y="260288"/>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 comparison for Jason-2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dirty="0" smtClean="0"/>
                        <a:t>-</a:t>
                      </a: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Significant impact </a:t>
            </a:r>
            <a:r>
              <a:rPr lang="en-GB" dirty="0" smtClean="0">
                <a:solidFill>
                  <a:srgbClr val="00338D"/>
                </a:solidFill>
                <a:latin typeface="Arial" pitchFamily="34" charset="0"/>
                <a:cs typeface="Arial" pitchFamily="34" charset="0"/>
              </a:rPr>
              <a:t>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738664"/>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0.3mm/yr trend difference on the Global </a:t>
            </a:r>
            <a:r>
              <a:rPr lang="en-GB" sz="1400" dirty="0" smtClean="0">
                <a:solidFill>
                  <a:srgbClr val="00338D"/>
                </a:solidFill>
                <a:latin typeface="Arial" pitchFamily="34" charset="0"/>
                <a:cs typeface="Arial" pitchFamily="34" charset="0"/>
              </a:rPr>
              <a:t>MSL</a:t>
            </a:r>
          </a:p>
          <a:p>
            <a:pPr>
              <a:buFont typeface="Symbol"/>
              <a:buChar char="Þ"/>
            </a:pPr>
            <a:r>
              <a:rPr lang="fr-FR"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due to abnormal signal on GFZ orbit solutions (58.77-day signal)</a:t>
            </a:r>
            <a:endParaRPr lang="en-US" sz="1400" dirty="0" smtClean="0">
              <a:solidFill>
                <a:srgbClr val="00338D"/>
              </a:solidFill>
              <a:latin typeface="Arial" pitchFamily="34" charset="0"/>
              <a:cs typeface="Arial" pitchFamily="34" charset="0"/>
            </a:endParaRPr>
          </a:p>
        </p:txBody>
      </p:sp>
      <p:pic>
        <p:nvPicPr>
          <p:cNvPr id="7" name="Image 6" descr="Log2SVG_MOY_G.png"/>
          <p:cNvPicPr>
            <a:picLocks noChangeAspect="1"/>
          </p:cNvPicPr>
          <p:nvPr/>
        </p:nvPicPr>
        <p:blipFill>
          <a:blip r:embed="rId2" cstate="print"/>
          <a:stretch>
            <a:fillRect/>
          </a:stretch>
        </p:blipFill>
        <p:spPr>
          <a:xfrm>
            <a:off x="4771230" y="3209026"/>
            <a:ext cx="4563011" cy="3030125"/>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5" y="3142345"/>
            <a:ext cx="4626413" cy="3072227"/>
          </a:xfrm>
          <a:prstGeom prst="rect">
            <a:avLst/>
          </a:prstGeom>
        </p:spPr>
      </p:pic>
      <p:sp>
        <p:nvSpPr>
          <p:cNvPr id="14" name="Rectangle 13"/>
          <p:cNvSpPr/>
          <p:nvPr/>
        </p:nvSpPr>
        <p:spPr>
          <a:xfrm>
            <a:off x="4780111" y="2212976"/>
            <a:ext cx="4964524" cy="1169551"/>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orbits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a:t>
            </a:r>
            <a:r>
              <a:rPr lang="en-GB" sz="1400" dirty="0" smtClean="0">
                <a:solidFill>
                  <a:srgbClr val="00338D"/>
                </a:solidFill>
                <a:latin typeface="Arial" pitchFamily="34" charset="0"/>
                <a:cs typeface="Arial" pitchFamily="34" charset="0"/>
              </a:rPr>
              <a:t>.</a:t>
            </a:r>
          </a:p>
          <a:p>
            <a:pPr>
              <a:buFont typeface="Symbol"/>
              <a:buChar char="Þ"/>
            </a:pPr>
            <a:r>
              <a:rPr lang="en-US" sz="1400" dirty="0" smtClean="0">
                <a:solidFill>
                  <a:srgbClr val="00338D"/>
                </a:solidFill>
                <a:latin typeface="Arial" pitchFamily="34" charset="0"/>
                <a:cs typeface="Arial" pitchFamily="34" charset="0"/>
              </a:rPr>
              <a:t>It’s not easy to determine inter-annual signals due to the wrong signals </a:t>
            </a:r>
            <a:r>
              <a:rPr lang="en-US" sz="1400" dirty="0" smtClean="0">
                <a:solidFill>
                  <a:srgbClr val="00338D"/>
                </a:solidFill>
                <a:latin typeface="Arial" pitchFamily="34" charset="0"/>
                <a:cs typeface="Arial" pitchFamily="34" charset="0"/>
              </a:rPr>
              <a:t>on </a:t>
            </a:r>
            <a:r>
              <a:rPr lang="en-US" sz="1400" dirty="0" smtClean="0">
                <a:solidFill>
                  <a:srgbClr val="00338D"/>
                </a:solidFill>
                <a:latin typeface="Arial" pitchFamily="34" charset="0"/>
                <a:cs typeface="Arial" pitchFamily="34" charset="0"/>
              </a:rPr>
              <a:t>the GFZ </a:t>
            </a:r>
            <a:r>
              <a:rPr lang="en-US" sz="1400" dirty="0" smtClean="0">
                <a:solidFill>
                  <a:srgbClr val="00338D"/>
                </a:solidFill>
                <a:latin typeface="Arial" pitchFamily="34" charset="0"/>
                <a:cs typeface="Arial" pitchFamily="34" charset="0"/>
              </a:rPr>
              <a:t>solution </a:t>
            </a:r>
            <a:endParaRPr lang="en-US" sz="1400" dirty="0" smtClean="0">
              <a:solidFill>
                <a:srgbClr val="00338D"/>
              </a:solidFill>
              <a:latin typeface="Arial" pitchFamily="34" charset="0"/>
              <a:cs typeface="Arial" pitchFamily="34" charset="0"/>
            </a:endParaRPr>
          </a:p>
          <a:p>
            <a:r>
              <a:rPr lang="en-GB" sz="1400" dirty="0" smtClean="0">
                <a:solidFill>
                  <a:srgbClr val="00338D"/>
                </a:solidFill>
                <a:latin typeface="Arial" pitchFamily="34" charset="0"/>
                <a:cs typeface="Arial" pitchFamily="34" charset="0"/>
              </a:rPr>
              <a:t> </a:t>
            </a:r>
            <a:endParaRPr lang="en-GB" sz="1400" dirty="0" smtClean="0">
              <a:solidFill>
                <a:srgbClr val="00338D"/>
              </a:solidFill>
              <a:latin typeface="Arial" pitchFamily="34" charset="0"/>
              <a:cs typeface="Arial" pitchFamily="34" charset="0"/>
            </a:endParaRP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r>
                        <a:rPr lang="en-US" sz="2000" baseline="0" dirty="0" smtClean="0">
                          <a:latin typeface="Trebuchet MS"/>
                          <a:ea typeface="Calibri"/>
                          <a:cs typeface="Times New Roman"/>
                        </a:rPr>
                        <a:t> </a:t>
                      </a:r>
                      <a:r>
                        <a:rPr lang="en-US" sz="1400" baseline="0" dirty="0" smtClean="0">
                          <a:latin typeface="Trebuchet MS"/>
                          <a:ea typeface="Calibri"/>
                          <a:cs typeface="Times New Roman"/>
                        </a:rPr>
                        <a:t>(60 days)</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Periodic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
        <p:nvSpPr>
          <p:cNvPr id="13" name="Rectangle 12"/>
          <p:cNvSpPr/>
          <p:nvPr/>
        </p:nvSpPr>
        <p:spPr>
          <a:xfrm>
            <a:off x="4780111" y="2212976"/>
            <a:ext cx="4964524" cy="1169551"/>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impact on annual and semi-annual signals is low (about 0.5mm)</a:t>
            </a:r>
          </a:p>
          <a:p>
            <a:pPr>
              <a:buFont typeface="Symbol"/>
              <a:buChar char="Þ"/>
            </a:pPr>
            <a:r>
              <a:rPr lang="en-GB" sz="1400" dirty="0" smtClean="0">
                <a:solidFill>
                  <a:srgbClr val="00338D"/>
                </a:solidFill>
                <a:latin typeface="Arial" pitchFamily="34" charset="0"/>
                <a:cs typeface="Arial" pitchFamily="34" charset="0"/>
              </a:rPr>
              <a:t> 1mm impact on 58.77-day signal. This signal is </a:t>
            </a:r>
            <a:r>
              <a:rPr lang="en-GB" sz="1400" dirty="0" smtClean="0">
                <a:solidFill>
                  <a:srgbClr val="00338D"/>
                </a:solidFill>
                <a:latin typeface="Arial" pitchFamily="34" charset="0"/>
                <a:cs typeface="Arial" pitchFamily="34" charset="0"/>
              </a:rPr>
              <a:t>an </a:t>
            </a:r>
            <a:r>
              <a:rPr lang="en-GB" sz="1400" dirty="0" smtClean="0">
                <a:solidFill>
                  <a:srgbClr val="00338D"/>
                </a:solidFill>
                <a:latin typeface="Arial" pitchFamily="34" charset="0"/>
                <a:cs typeface="Arial" pitchFamily="34" charset="0"/>
              </a:rPr>
              <a:t>error </a:t>
            </a:r>
            <a:r>
              <a:rPr lang="en-GB" sz="1400" dirty="0" smtClean="0">
                <a:solidFill>
                  <a:srgbClr val="00338D"/>
                </a:solidFill>
                <a:latin typeface="Arial" pitchFamily="34" charset="0"/>
                <a:cs typeface="Arial" pitchFamily="34" charset="0"/>
              </a:rPr>
              <a:t>on </a:t>
            </a:r>
            <a:r>
              <a:rPr lang="en-GB" sz="1400" dirty="0" err="1" smtClean="0">
                <a:solidFill>
                  <a:srgbClr val="00338D"/>
                </a:solidFill>
                <a:latin typeface="Arial" pitchFamily="34" charset="0"/>
                <a:cs typeface="Arial" pitchFamily="34" charset="0"/>
              </a:rPr>
              <a:t>GFZ.orbit</a:t>
            </a:r>
            <a:r>
              <a:rPr lang="en-GB" sz="1400" dirty="0" smtClean="0">
                <a:solidFill>
                  <a:srgbClr val="00338D"/>
                </a:solidFill>
                <a:latin typeface="Arial" pitchFamily="34" charset="0"/>
                <a:cs typeface="Arial" pitchFamily="34" charset="0"/>
              </a:rPr>
              <a:t> solution</a:t>
            </a:r>
            <a:endParaRPr lang="en-GB" sz="1400" dirty="0" smtClean="0">
              <a:solidFill>
                <a:srgbClr val="00338D"/>
              </a:solidFill>
              <a:latin typeface="Arial" pitchFamily="34" charset="0"/>
              <a:cs typeface="Arial" pitchFamily="34" charset="0"/>
            </a:endParaRPr>
          </a:p>
          <a:p>
            <a:pPr>
              <a:buFont typeface="Symbol"/>
              <a:buChar char="Þ"/>
            </a:pPr>
            <a:endParaRPr lang="en-GB" sz="1400" dirty="0" smtClean="0">
              <a:solidFill>
                <a:srgbClr val="00338D"/>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413155" y="4046956"/>
            <a:ext cx="3491620" cy="2318653"/>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402274" y="1717412"/>
            <a:ext cx="3513006" cy="2332856"/>
          </a:xfrm>
          <a:prstGeom prst="rect">
            <a:avLst/>
          </a:prstGeom>
        </p:spPr>
      </p:pic>
      <p:pic>
        <p:nvPicPr>
          <p:cNvPr id="13" name="Image 12" descr="CreerPeriodogramme_G_1Y-ref.png"/>
          <p:cNvPicPr>
            <a:picLocks noChangeAspect="1"/>
          </p:cNvPicPr>
          <p:nvPr/>
        </p:nvPicPr>
        <p:blipFill>
          <a:blip r:embed="rId4" cstate="print"/>
          <a:stretch>
            <a:fillRect/>
          </a:stretch>
        </p:blipFill>
        <p:spPr>
          <a:xfrm>
            <a:off x="5403129" y="4028221"/>
            <a:ext cx="3513006" cy="2332855"/>
          </a:xfrm>
          <a:prstGeom prst="rect">
            <a:avLst/>
          </a:prstGeom>
        </p:spPr>
      </p:pic>
      <p:sp>
        <p:nvSpPr>
          <p:cNvPr id="14" name="Rectangle 13"/>
          <p:cNvSpPr/>
          <p:nvPr/>
        </p:nvSpPr>
        <p:spPr>
          <a:xfrm>
            <a:off x="4529470" y="2212976"/>
            <a:ext cx="5215165" cy="95410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Upper left panel: Periodograms of SLA around 1 year</a:t>
            </a:r>
          </a:p>
          <a:p>
            <a:pPr>
              <a:buFont typeface="Symbol"/>
              <a:buChar char="Þ"/>
            </a:pPr>
            <a:r>
              <a:rPr lang="en-GB" sz="1400" dirty="0" smtClean="0">
                <a:solidFill>
                  <a:srgbClr val="00338D"/>
                </a:solidFill>
                <a:latin typeface="Arial" pitchFamily="34" charset="0"/>
                <a:cs typeface="Arial" pitchFamily="34" charset="0"/>
              </a:rPr>
              <a:t> Lower left panel: Periodograms of SLA between 0-1 year</a:t>
            </a:r>
          </a:p>
          <a:p>
            <a:pPr>
              <a:buFont typeface="Symbol"/>
              <a:buChar char="Þ"/>
            </a:pPr>
            <a:r>
              <a:rPr lang="en-GB" sz="1400" dirty="0" smtClean="0">
                <a:solidFill>
                  <a:srgbClr val="00338D"/>
                </a:solidFill>
                <a:latin typeface="Arial" pitchFamily="34" charset="0"/>
                <a:cs typeface="Arial" pitchFamily="34" charset="0"/>
              </a:rPr>
              <a:t> Lower right panel: Periodograms of SLA around 58.77-day</a:t>
            </a:r>
          </a:p>
          <a:p>
            <a:pPr>
              <a:buFont typeface="Symbol"/>
              <a:buChar char="Þ"/>
            </a:pPr>
            <a:endParaRPr lang="en-GB" sz="1400" dirty="0" smtClean="0">
              <a:solidFill>
                <a:srgbClr val="00338D"/>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031325"/>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4 cm²: This means that the new GFZ orbit shows a strong degradation by comparison to the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global.</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79" cy="3142329"/>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GFZ and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orbits (over all the period):</a:t>
            </a:r>
          </a:p>
          <a:p>
            <a:pPr>
              <a:buFontTx/>
              <a:buChar char="-"/>
            </a:pPr>
            <a:r>
              <a:rPr lang="en-US" sz="1400" dirty="0" smtClean="0">
                <a:solidFill>
                  <a:srgbClr val="00338D"/>
                </a:solidFill>
                <a:latin typeface="Arial" pitchFamily="34" charset="0"/>
                <a:cs typeface="Arial" pitchFamily="34" charset="0"/>
              </a:rPr>
              <a:t> Significant degradation (4 cm²) at latitudes &gt;±30° and 2cm² at lower latitudes.</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Orbits:</a:t>
            </a:r>
          </a:p>
          <a:p>
            <a:pPr>
              <a:buFontTx/>
              <a:buChar char="-"/>
            </a:pPr>
            <a:r>
              <a:rPr lang="en-US" sz="1400" dirty="0" smtClean="0">
                <a:solidFill>
                  <a:srgbClr val="00338D"/>
                </a:solidFill>
                <a:latin typeface="Arial" pitchFamily="34" charset="0"/>
                <a:cs typeface="Arial" pitchFamily="34" charset="0"/>
              </a:rPr>
              <a:t> Degradation (between 2 and 4cm²) with GFZ</a:t>
            </a:r>
          </a:p>
        </p:txBody>
      </p:sp>
      <p:pic>
        <p:nvPicPr>
          <p:cNvPr id="9" name="Image 8" descr="DiffGrids.png"/>
          <p:cNvPicPr>
            <a:picLocks noChangeAspect="1"/>
          </p:cNvPicPr>
          <p:nvPr/>
        </p:nvPicPr>
        <p:blipFill>
          <a:blip r:embed="rId3" cstate="print"/>
          <a:stretch>
            <a:fillRect/>
          </a:stretch>
        </p:blipFill>
        <p:spPr>
          <a:xfrm>
            <a:off x="294600" y="1379192"/>
            <a:ext cx="4850960" cy="320971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815882"/>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strong impact (~0.5 mm/yr) on the regional trends. It is positive at high positive latitudes; and negative in the Indian and Pacific Oceans. </a:t>
            </a:r>
            <a:endParaRPr lang="en-US" sz="1400" dirty="0" smtClean="0">
              <a:solidFill>
                <a:srgbClr val="00338D"/>
              </a:solidFill>
              <a:latin typeface="Arial" pitchFamily="34" charset="0"/>
              <a:cs typeface="Arial" pitchFamily="34" charset="0"/>
            </a:endParaRPr>
          </a:p>
          <a:p>
            <a:pPr algn="just">
              <a:buFont typeface="Symbol"/>
              <a:buChar char="Þ"/>
            </a:pPr>
            <a:endParaRPr lang="en-US" sz="1400" dirty="0" smtClean="0">
              <a:solidFill>
                <a:srgbClr val="00338D"/>
              </a:solidFill>
              <a:latin typeface="Arial" pitchFamily="34" charset="0"/>
              <a:cs typeface="Arial" pitchFamily="34" charset="0"/>
            </a:endParaRPr>
          </a:p>
          <a:p>
            <a:pPr algn="just">
              <a:buFont typeface="Symbol"/>
              <a:buChar char="Þ"/>
            </a:pPr>
            <a:r>
              <a:rPr lang="en-US" sz="1400" dirty="0" smtClean="0">
                <a:solidFill>
                  <a:srgbClr val="00338D"/>
                </a:solidFill>
                <a:latin typeface="Arial" pitchFamily="34" charset="0"/>
                <a:cs typeface="Arial" pitchFamily="34" charset="0"/>
              </a:rPr>
              <a:t> </a:t>
            </a:r>
            <a:r>
              <a:rPr lang="en-US" sz="1400" dirty="0" smtClean="0">
                <a:solidFill>
                  <a:srgbClr val="00338D"/>
                </a:solidFill>
                <a:latin typeface="Arial" pitchFamily="34" charset="0"/>
                <a:cs typeface="Arial" pitchFamily="34" charset="0"/>
              </a:rPr>
              <a:t>Comparison </a:t>
            </a:r>
            <a:r>
              <a:rPr lang="en-US" sz="1400" dirty="0" smtClean="0">
                <a:solidFill>
                  <a:srgbClr val="00338D"/>
                </a:solidFill>
                <a:latin typeface="Arial" pitchFamily="34" charset="0"/>
                <a:cs typeface="Arial" pitchFamily="34" charset="0"/>
              </a:rPr>
              <a:t>with CNES POE-E orbit solutions could be foreseen</a:t>
            </a:r>
          </a:p>
          <a:p>
            <a:pPr algn="just">
              <a:buFont typeface="Symbol"/>
              <a:buChar char="Þ"/>
            </a:pPr>
            <a:endParaRPr lang="en-US" sz="1400" dirty="0" smtClean="0">
              <a:solidFill>
                <a:srgbClr val="00338D"/>
              </a:solidFill>
              <a:latin typeface="Arial" pitchFamily="34" charset="0"/>
              <a:cs typeface="Arial" pitchFamily="34" charset="0"/>
            </a:endParaRP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7842</TotalTime>
  <Words>1302</Words>
  <Application>Microsoft Office PowerPoint</Application>
  <PresentationFormat>Format A4 (210 x 297 mm)</PresentationFormat>
  <Paragraphs>248</Paragraphs>
  <Slides>15</Slides>
  <Notes>1</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mablain</cp:lastModifiedBy>
  <cp:revision>1235</cp:revision>
  <cp:lastPrinted>2008-08-26T16:26:23Z</cp:lastPrinted>
  <dcterms:created xsi:type="dcterms:W3CDTF">2011-01-18T09:37:25Z</dcterms:created>
  <dcterms:modified xsi:type="dcterms:W3CDTF">2015-09-16T14:15:22Z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