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2"/>
  </p:notesMasterIdLst>
  <p:handoutMasterIdLst>
    <p:handoutMasterId r:id="rId23"/>
  </p:handoutMasterIdLst>
  <p:sldIdLst>
    <p:sldId id="484" r:id="rId7"/>
    <p:sldId id="559" r:id="rId8"/>
    <p:sldId id="551" r:id="rId9"/>
    <p:sldId id="590" r:id="rId10"/>
    <p:sldId id="575" r:id="rId11"/>
    <p:sldId id="603" r:id="rId12"/>
    <p:sldId id="600" r:id="rId13"/>
    <p:sldId id="601" r:id="rId14"/>
    <p:sldId id="552" r:id="rId15"/>
    <p:sldId id="556" r:id="rId16"/>
    <p:sldId id="572" r:id="rId17"/>
    <p:sldId id="577" r:id="rId18"/>
    <p:sldId id="591" r:id="rId19"/>
    <p:sldId id="602" r:id="rId20"/>
    <p:sldId id="566" r:id="rId21"/>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36C0A"/>
    <a:srgbClr val="FBD4B4"/>
    <a:srgbClr val="00338D"/>
    <a:srgbClr val="00549F"/>
    <a:srgbClr val="FFCC99"/>
    <a:srgbClr val="FDC82F"/>
    <a:srgbClr val="FDE3F6"/>
    <a:srgbClr val="008542"/>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89" autoAdjust="0"/>
    <p:restoredTop sz="94660"/>
  </p:normalViewPr>
  <p:slideViewPr>
    <p:cSldViewPr snapToGrid="0">
      <p:cViewPr>
        <p:scale>
          <a:sx n="90" d="100"/>
          <a:sy n="90" d="100"/>
        </p:scale>
        <p:origin x="-2238" y="-38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commentAuthors" Target="commentAuthor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9/29/2015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Orbit comparison for Jason-1 mission between GFZ and CNES </a:t>
            </a:r>
            <a:r>
              <a:rPr lang="en-US" sz="3200" b="1" kern="0" dirty="0" smtClean="0">
                <a:solidFill>
                  <a:srgbClr val="00338D"/>
                </a:solidFill>
                <a:latin typeface="Arial" charset="0"/>
              </a:rPr>
              <a:t>(</a:t>
            </a:r>
            <a:r>
              <a:rPr lang="en-US" sz="3200" b="1" kern="0" dirty="0" smtClean="0">
                <a:solidFill>
                  <a:srgbClr val="00338D"/>
                </a:solidFill>
                <a:latin typeface="Arial" charset="0"/>
              </a:rPr>
              <a:t>GDR-D</a:t>
            </a:r>
            <a:r>
              <a:rPr lang="en-US" sz="3200" b="1" kern="0" dirty="0" smtClean="0">
                <a:solidFill>
                  <a:srgbClr val="00338D"/>
                </a:solidFill>
                <a:latin typeface="Arial" charset="0"/>
              </a:rPr>
              <a:t>)</a:t>
            </a:r>
            <a:endParaRPr lang="en-US" sz="3200" b="1" kern="0" dirty="0" smtClean="0">
              <a:solidFill>
                <a:srgbClr val="00338D"/>
              </a:solidFill>
              <a:latin typeface="Arial" charset="0"/>
            </a:endParaRPr>
          </a:p>
          <a:p>
            <a:pPr>
              <a:buFont typeface="Arial" pitchFamily="34" charset="0"/>
              <a:buChar char="•"/>
            </a:pPr>
            <a:endParaRPr lang="en-US" sz="3200" b="1" kern="0" dirty="0" smtClean="0">
              <a:solidFill>
                <a:srgbClr val="00338D"/>
              </a:solidFill>
              <a:latin typeface="Arial" charset="0"/>
            </a:endParaRP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GFZ orbit is referred to as </a:t>
            </a:r>
            <a:r>
              <a:rPr lang="en-US" sz="1400" kern="0" dirty="0" smtClean="0">
                <a:solidFill>
                  <a:srgbClr val="00338D"/>
                </a:solidFill>
                <a:latin typeface="Arial" charset="0"/>
              </a:rPr>
              <a:t>GFZ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CNES orbit is referred to as </a:t>
            </a:r>
            <a:r>
              <a:rPr lang="en-US" sz="1400" kern="0" dirty="0" smtClean="0">
                <a:solidFill>
                  <a:srgbClr val="00338D"/>
                </a:solidFill>
                <a:latin typeface="Arial" charset="0"/>
              </a:rPr>
              <a:t>SL</a:t>
            </a:r>
            <a:r>
              <a:rPr lang="fr-FR" sz="1400" kern="0" dirty="0" err="1" smtClean="0">
                <a:solidFill>
                  <a:srgbClr val="00338D"/>
                </a:solidFill>
                <a:latin typeface="Arial" charset="0"/>
              </a:rPr>
              <a:t>_cci</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Orbits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7" y="2363384"/>
            <a:ext cx="6453587" cy="429163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2677656"/>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a:t>
            </a:r>
            <a:r>
              <a:rPr lang="en-US" sz="1400" dirty="0" err="1" smtClean="0">
                <a:solidFill>
                  <a:srgbClr val="00338D"/>
                </a:solidFill>
                <a:latin typeface="Arial" pitchFamily="34" charset="0"/>
                <a:cs typeface="Arial" pitchFamily="34" charset="0"/>
              </a:rPr>
              <a:t>mplitudes</a:t>
            </a:r>
            <a:r>
              <a:rPr lang="en-US" sz="1400" dirty="0" smtClean="0">
                <a:solidFill>
                  <a:srgbClr val="00338D"/>
                </a:solidFill>
                <a:latin typeface="Arial" pitchFamily="34" charset="0"/>
                <a:cs typeface="Arial" pitchFamily="34" charset="0"/>
              </a:rPr>
              <a:t> differences reach 3mm or -3mm for annual and semi-annual signal (see figures on next slide). </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These differences are small and it is not possible to determine which orbit is the best one for theses scales.</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However, the impact on the phases is significant as it reaches 20° (about 20 days of phase shift)</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59232" y="533222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8" y="3846425"/>
            <a:ext cx="4372962" cy="2908019"/>
          </a:xfrm>
          <a:prstGeom prst="rect">
            <a:avLst/>
          </a:prstGeom>
        </p:spPr>
      </p:pic>
      <p:pic>
        <p:nvPicPr>
          <p:cNvPr id="8" name="Image 7" descr="DiffGrids_Ampli1Y.png"/>
          <p:cNvPicPr>
            <a:picLocks noChangeAspect="1"/>
          </p:cNvPicPr>
          <p:nvPr/>
        </p:nvPicPr>
        <p:blipFill>
          <a:blip r:embed="rId3" cstate="print"/>
          <a:stretch>
            <a:fillRect/>
          </a:stretch>
        </p:blipFill>
        <p:spPr>
          <a:xfrm>
            <a:off x="344747" y="2946584"/>
            <a:ext cx="4254365" cy="2829152"/>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amplitude – SLA </a:t>
            </a:r>
            <a:r>
              <a:rPr lang="fr-FR" sz="1000" dirty="0" err="1" smtClean="0"/>
              <a:t>with</a:t>
            </a:r>
            <a:r>
              <a:rPr lang="fr-FR" sz="1000" dirty="0" smtClean="0"/>
              <a:t> </a:t>
            </a:r>
            <a:r>
              <a:rPr lang="fr-FR" sz="1000" dirty="0" err="1" smtClean="0"/>
              <a:t>SL_cci</a:t>
            </a:r>
            <a:r>
              <a:rPr lang="fr-FR" sz="1000" dirty="0" smtClean="0"/>
              <a:t>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amplitude – SLA </a:t>
            </a:r>
            <a:r>
              <a:rPr lang="fr-FR" sz="1000" dirty="0" err="1" smtClean="0"/>
              <a:t>with</a:t>
            </a:r>
            <a:r>
              <a:rPr lang="fr-FR" sz="1000" dirty="0" smtClean="0"/>
              <a:t> </a:t>
            </a:r>
            <a:r>
              <a:rPr lang="fr-FR" sz="1000" dirty="0" err="1" smtClean="0"/>
              <a:t>SL_cci</a:t>
            </a:r>
            <a:r>
              <a:rPr lang="fr-FR" sz="1000" dirty="0" smtClean="0"/>
              <a:t>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699" y="3337763"/>
            <a:ext cx="3826099" cy="2544355"/>
          </a:xfrm>
          <a:prstGeom prst="rect">
            <a:avLst/>
          </a:prstGeom>
        </p:spPr>
      </p:pic>
      <p:pic>
        <p:nvPicPr>
          <p:cNvPr id="9" name="Image 8" descr="OperVarNc_Phase6M.png"/>
          <p:cNvPicPr>
            <a:picLocks noChangeAspect="1"/>
          </p:cNvPicPr>
          <p:nvPr/>
        </p:nvPicPr>
        <p:blipFill>
          <a:blip r:embed="rId3" cstate="print"/>
          <a:stretch>
            <a:fillRect/>
          </a:stretch>
        </p:blipFill>
        <p:spPr>
          <a:xfrm>
            <a:off x="5431046" y="3917801"/>
            <a:ext cx="4129148" cy="2745883"/>
          </a:xfrm>
          <a:prstGeom prst="rect">
            <a:avLst/>
          </a:prstGeom>
        </p:spPr>
      </p:pic>
      <p:sp>
        <p:nvSpPr>
          <p:cNvPr id="10" name="ZoneTexte 9"/>
          <p:cNvSpPr txBox="1"/>
          <p:nvPr/>
        </p:nvSpPr>
        <p:spPr>
          <a:xfrm>
            <a:off x="5121010" y="3404214"/>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phase – SLA </a:t>
            </a:r>
            <a:r>
              <a:rPr lang="fr-FR" sz="1000" dirty="0" err="1" smtClean="0"/>
              <a:t>with</a:t>
            </a:r>
            <a:r>
              <a:rPr lang="fr-FR" sz="1000" dirty="0" smtClean="0"/>
              <a:t> </a:t>
            </a:r>
            <a:r>
              <a:rPr lang="fr-FR" sz="1000" dirty="0" err="1" smtClean="0"/>
              <a:t>SL_cci</a:t>
            </a:r>
            <a:r>
              <a:rPr lang="fr-FR" sz="1000" dirty="0" smtClean="0"/>
              <a:t>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phase – SLA </a:t>
            </a:r>
            <a:r>
              <a:rPr lang="fr-FR" sz="1000" dirty="0" err="1" smtClean="0"/>
              <a:t>with</a:t>
            </a:r>
            <a:r>
              <a:rPr lang="fr-FR" sz="1000" dirty="0" smtClean="0"/>
              <a:t> </a:t>
            </a:r>
            <a:r>
              <a:rPr lang="fr-FR" sz="1000" dirty="0" err="1" smtClean="0"/>
              <a:t>SL_cci</a:t>
            </a:r>
            <a:r>
              <a:rPr lang="fr-FR" sz="1000" dirty="0" smtClean="0"/>
              <a:t>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1384995"/>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GFZ</a:t>
            </a:r>
            <a:r>
              <a:rPr lang="en-US" sz="1400" dirty="0" smtClean="0">
                <a:solidFill>
                  <a:srgbClr val="00338D"/>
                </a:solidFill>
                <a:latin typeface="Arial" pitchFamily="34" charset="0"/>
                <a:cs typeface="Arial" pitchFamily="34" charset="0"/>
              </a:rPr>
              <a:t> and </a:t>
            </a:r>
            <a:r>
              <a:rPr lang="en-US" sz="1400" b="1"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(whole Jason-1 period)</a:t>
            </a:r>
          </a:p>
          <a:p>
            <a:r>
              <a:rPr lang="en-US" sz="1400" dirty="0" smtClean="0">
                <a:solidFill>
                  <a:srgbClr val="00338D"/>
                </a:solidFill>
                <a:latin typeface="Arial" pitchFamily="34" charset="0"/>
                <a:cs typeface="Arial" pitchFamily="34" charset="0"/>
              </a:rPr>
              <a:t>On this map we observe a difference up to 5 mm over 50° latitude and in Indian Ocean. The differences between the orbits become negative, down to -5mm in the Pacific Ocean.</a:t>
            </a:r>
          </a:p>
        </p:txBody>
      </p:sp>
      <p:sp>
        <p:nvSpPr>
          <p:cNvPr id="7" name="Rectangle 6"/>
          <p:cNvSpPr/>
          <p:nvPr/>
        </p:nvSpPr>
        <p:spPr>
          <a:xfrm>
            <a:off x="468085" y="5298425"/>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of the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GFZ</a:t>
            </a:r>
            <a:r>
              <a:rPr lang="en-US" sz="1400" dirty="0" smtClean="0">
                <a:solidFill>
                  <a:srgbClr val="00338D"/>
                </a:solidFill>
                <a:latin typeface="Arial" pitchFamily="34" charset="0"/>
                <a:cs typeface="Arial" pitchFamily="34" charset="0"/>
              </a:rPr>
              <a:t> and </a:t>
            </a:r>
            <a:r>
              <a:rPr lang="en-US" sz="1400" b="1"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(whole Jason-1 period)</a:t>
            </a:r>
          </a:p>
          <a:p>
            <a:r>
              <a:rPr lang="en-US" sz="1400" dirty="0" smtClean="0">
                <a:solidFill>
                  <a:srgbClr val="00338D"/>
                </a:solidFill>
                <a:latin typeface="Arial" pitchFamily="34" charset="0"/>
                <a:cs typeface="Arial" pitchFamily="34" charset="0"/>
              </a:rPr>
              <a:t>On this map we observe strong differences (~1cm) globally</a:t>
            </a:r>
          </a:p>
        </p:txBody>
      </p:sp>
      <p:pic>
        <p:nvPicPr>
          <p:cNvPr id="10" name="Image 9" descr="CalculerStatSerieGrilles_MOY.png"/>
          <p:cNvPicPr>
            <a:picLocks noChangeAspect="1"/>
          </p:cNvPicPr>
          <p:nvPr/>
        </p:nvPicPr>
        <p:blipFill>
          <a:blip r:embed="rId2" cstate="print"/>
          <a:stretch>
            <a:fillRect/>
          </a:stretch>
        </p:blipFill>
        <p:spPr>
          <a:xfrm>
            <a:off x="21774" y="1375114"/>
            <a:ext cx="4912037" cy="3266505"/>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50" y="3378091"/>
            <a:ext cx="4912037" cy="3266505"/>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orbits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The orbit computed by GFZ shows performances strongly degraded by comparison to </a:t>
            </a:r>
            <a:r>
              <a:rPr lang="en-GB" sz="1400" dirty="0" err="1" smtClean="0">
                <a:solidFill>
                  <a:srgbClr val="00338D"/>
                </a:solidFill>
                <a:latin typeface="Arial" pitchFamily="34" charset="0"/>
                <a:cs typeface="Arial" pitchFamily="34" charset="0"/>
              </a:rPr>
              <a:t>SL_cci</a:t>
            </a:r>
            <a:r>
              <a:rPr lang="en-GB" sz="1400" dirty="0" smtClean="0">
                <a:solidFill>
                  <a:srgbClr val="00338D"/>
                </a:solidFill>
                <a:latin typeface="Arial" pitchFamily="34" charset="0"/>
                <a:cs typeface="Arial" pitchFamily="34" charset="0"/>
              </a:rPr>
              <a:t> (CNES </a:t>
            </a:r>
            <a:r>
              <a:rPr lang="en-GB" sz="1400" dirty="0" smtClean="0">
                <a:solidFill>
                  <a:srgbClr val="00338D"/>
                </a:solidFill>
                <a:latin typeface="Arial" pitchFamily="34" charset="0"/>
                <a:cs typeface="Arial" pitchFamily="34" charset="0"/>
              </a:rPr>
              <a:t>GDR-D). </a:t>
            </a:r>
            <a:endParaRPr lang="en-GB" sz="1400" dirty="0" smtClean="0">
              <a:solidFill>
                <a:srgbClr val="00338D"/>
              </a:solidFill>
              <a:latin typeface="Arial" pitchFamily="34" charset="0"/>
              <a:cs typeface="Arial" pitchFamily="34" charset="0"/>
            </a:endParaRP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The main impacts are  on the long-term evolutions at regional scale and on the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 and periodic signals:.</a:t>
            </a:r>
          </a:p>
          <a:p>
            <a:pPr lvl="1">
              <a:buFont typeface="Wingdings" pitchFamily="2" charset="2"/>
              <a:buChar char="ü"/>
            </a:pPr>
            <a:r>
              <a:rPr lang="en-GB" sz="1400" dirty="0" smtClean="0">
                <a:solidFill>
                  <a:srgbClr val="00338D"/>
                </a:solidFill>
                <a:latin typeface="Arial" pitchFamily="34" charset="0"/>
                <a:cs typeface="Arial" pitchFamily="34" charset="0"/>
              </a:rPr>
              <a:t>Scores at crossovers show, </a:t>
            </a:r>
            <a:r>
              <a:rPr lang="en-GB" sz="1400" dirty="0" err="1" smtClean="0">
                <a:solidFill>
                  <a:srgbClr val="00338D"/>
                </a:solidFill>
                <a:latin typeface="Arial" pitchFamily="34" charset="0"/>
                <a:cs typeface="Arial" pitchFamily="34" charset="0"/>
              </a:rPr>
              <a:t>SL_cci</a:t>
            </a:r>
            <a:r>
              <a:rPr lang="en-GB" sz="1400" dirty="0" smtClean="0">
                <a:solidFill>
                  <a:srgbClr val="00338D"/>
                </a:solidFill>
                <a:latin typeface="Arial" pitchFamily="34" charset="0"/>
                <a:cs typeface="Arial" pitchFamily="34" charset="0"/>
              </a:rPr>
              <a:t> is better for the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 signal over Jason-1 Period.</a:t>
            </a:r>
          </a:p>
          <a:p>
            <a:pPr lvl="1">
              <a:buFont typeface="Wingdings" pitchFamily="2" charset="2"/>
              <a:buChar char="ü"/>
            </a:pPr>
            <a:r>
              <a:rPr lang="en-GB" sz="1400" dirty="0" smtClean="0">
                <a:solidFill>
                  <a:srgbClr val="00338D"/>
                </a:solidFill>
                <a:latin typeface="Arial" pitchFamily="34" charset="0"/>
                <a:cs typeface="Arial" pitchFamily="34" charset="0"/>
              </a:rPr>
              <a:t>The 58-day (strong homogenous signal over all the period) signal in GFZ orbit may be considered as an error</a:t>
            </a:r>
          </a:p>
          <a:p>
            <a:pPr lvl="1">
              <a:buFont typeface="Wingdings" pitchFamily="2" charset="2"/>
              <a:buChar char="ü"/>
            </a:pPr>
            <a:r>
              <a:rPr lang="fr-FR" sz="1400" dirty="0" smtClean="0">
                <a:solidFill>
                  <a:srgbClr val="00338D"/>
                </a:solidFill>
                <a:latin typeface="Arial" pitchFamily="34" charset="0"/>
                <a:cs typeface="Arial" pitchFamily="34" charset="0"/>
              </a:rPr>
              <a:t> For the </a:t>
            </a:r>
            <a:r>
              <a:rPr lang="fr-FR" sz="1400" dirty="0" err="1" smtClean="0">
                <a:solidFill>
                  <a:srgbClr val="00338D"/>
                </a:solidFill>
                <a:latin typeface="Arial" pitchFamily="34" charset="0"/>
                <a:cs typeface="Arial" pitchFamily="34" charset="0"/>
              </a:rPr>
              <a:t>regional</a:t>
            </a:r>
            <a:r>
              <a:rPr lang="fr-FR" sz="1400" dirty="0" smtClean="0">
                <a:solidFill>
                  <a:srgbClr val="00338D"/>
                </a:solidFill>
                <a:latin typeface="Arial" pitchFamily="34" charset="0"/>
                <a:cs typeface="Arial" pitchFamily="34" charset="0"/>
              </a:rPr>
              <a:t> trends,  more investigations are </a:t>
            </a:r>
            <a:r>
              <a:rPr lang="fr-FR" sz="1400" dirty="0" err="1" smtClean="0">
                <a:solidFill>
                  <a:srgbClr val="00338D"/>
                </a:solidFill>
                <a:latin typeface="Arial" pitchFamily="34" charset="0"/>
                <a:cs typeface="Arial" pitchFamily="34" charset="0"/>
              </a:rPr>
              <a:t>necessary</a:t>
            </a:r>
            <a:r>
              <a:rPr lang="fr-FR" sz="1400" dirty="0" smtClean="0">
                <a:solidFill>
                  <a:srgbClr val="00338D"/>
                </a:solidFill>
                <a:latin typeface="Arial" pitchFamily="34" charset="0"/>
                <a:cs typeface="Arial" pitchFamily="34" charset="0"/>
              </a:rPr>
              <a:t> to show if </a:t>
            </a:r>
            <a:r>
              <a:rPr lang="fr-FR" sz="1400" dirty="0" err="1" smtClean="0">
                <a:solidFill>
                  <a:srgbClr val="00338D"/>
                </a:solidFill>
                <a:latin typeface="Arial" pitchFamily="34" charset="0"/>
                <a:cs typeface="Arial" pitchFamily="34" charset="0"/>
              </a:rPr>
              <a:t>it</a:t>
            </a:r>
            <a:r>
              <a:rPr lang="fr-FR" sz="1400" dirty="0" smtClean="0">
                <a:solidFill>
                  <a:srgbClr val="00338D"/>
                </a:solidFill>
                <a:latin typeface="Arial" pitchFamily="34" charset="0"/>
                <a:cs typeface="Arial" pitchFamily="34" charset="0"/>
              </a:rPr>
              <a:t> </a:t>
            </a:r>
            <a:r>
              <a:rPr lang="fr-FR" sz="1400" dirty="0" err="1" smtClean="0">
                <a:solidFill>
                  <a:srgbClr val="00338D"/>
                </a:solidFill>
                <a:latin typeface="Arial" pitchFamily="34" charset="0"/>
                <a:cs typeface="Arial" pitchFamily="34" charset="0"/>
              </a:rPr>
              <a:t>is</a:t>
            </a:r>
            <a:r>
              <a:rPr lang="fr-FR" sz="1400" dirty="0" smtClean="0">
                <a:solidFill>
                  <a:srgbClr val="00338D"/>
                </a:solidFill>
                <a:latin typeface="Arial" pitchFamily="34" charset="0"/>
                <a:cs typeface="Arial" pitchFamily="34" charset="0"/>
              </a:rPr>
              <a:t> an </a:t>
            </a:r>
            <a:r>
              <a:rPr lang="fr-FR" sz="1400" dirty="0" err="1" smtClean="0">
                <a:solidFill>
                  <a:srgbClr val="00338D"/>
                </a:solidFill>
                <a:latin typeface="Arial" pitchFamily="34" charset="0"/>
                <a:cs typeface="Arial" pitchFamily="34" charset="0"/>
              </a:rPr>
              <a:t>improvement</a:t>
            </a:r>
            <a:r>
              <a:rPr lang="fr-FR" sz="1400" dirty="0" smtClean="0">
                <a:solidFill>
                  <a:srgbClr val="00338D"/>
                </a:solidFill>
                <a:latin typeface="Arial" pitchFamily="34" charset="0"/>
                <a:cs typeface="Arial" pitchFamily="34" charset="0"/>
              </a:rPr>
              <a:t> or not</a:t>
            </a:r>
            <a:endParaRPr lang="en-GB" sz="1400" dirty="0" smtClean="0">
              <a:solidFill>
                <a:srgbClr val="00338D"/>
              </a:solidFill>
              <a:latin typeface="Arial" pitchFamily="34" charset="0"/>
              <a:cs typeface="Arial" pitchFamily="34" charset="0"/>
            </a:endParaRPr>
          </a:p>
          <a:p>
            <a:endParaRPr lang="en-GB" sz="1400" dirty="0" smtClean="0">
              <a:solidFill>
                <a:srgbClr val="00338D"/>
              </a:solidFill>
              <a:latin typeface="Arial" pitchFamily="34" charset="0"/>
              <a:cs typeface="Arial" pitchFamily="34" charset="0"/>
            </a:endParaRP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fr-FR" sz="2000" dirty="0" smtClean="0">
                          <a:latin typeface="Trebuchet MS"/>
                          <a:ea typeface="Times New Roman"/>
                          <a:cs typeface="Times New Roman"/>
                        </a:rPr>
                        <a:t>-</a:t>
                      </a: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fr-FR" sz="2000" dirty="0" smtClean="0">
                          <a:latin typeface="Trebuchet MS"/>
                          <a:ea typeface="Times New Roman"/>
                          <a:cs typeface="Times New Roman"/>
                        </a:rPr>
                        <a:t>-</a:t>
                      </a: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smtClean="0">
                          <a:latin typeface="Trebuchet MS"/>
                          <a:ea typeface="Calibri"/>
                          <a:cs typeface="Times New Roman"/>
                        </a:rPr>
                        <a:t>Periodic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US" sz="2400" dirty="0" smtClean="0">
                          <a:latin typeface="Trebuchet MS"/>
                          <a:ea typeface="Calibri"/>
                          <a:cs typeface="Times New Roman"/>
                        </a:rPr>
                        <a:t>-</a:t>
                      </a:r>
                      <a:r>
                        <a:rPr lang="en-US" sz="3200" baseline="0" dirty="0" smtClean="0">
                          <a:latin typeface="Trebuchet MS"/>
                          <a:ea typeface="Calibri"/>
                          <a:cs typeface="Times New Roman"/>
                        </a:rPr>
                        <a:t> </a:t>
                      </a:r>
                      <a:r>
                        <a:rPr lang="en-US" sz="1400" baseline="0" dirty="0" smtClean="0">
                          <a:latin typeface="Trebuchet MS"/>
                          <a:ea typeface="Calibri"/>
                          <a:cs typeface="Times New Roman"/>
                        </a:rPr>
                        <a:t>(60 days)</a:t>
                      </a:r>
                      <a:endParaRPr lang="en-US" sz="3200" dirty="0" smtClean="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dirty="0" smtClean="0">
                          <a:latin typeface="Trebuchet MS"/>
                          <a:ea typeface="Times New Roman"/>
                          <a:cs typeface="Times New Roman"/>
                        </a:rPr>
                        <a:t>-</a:t>
                      </a: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1467294" y="249655"/>
            <a:ext cx="7546078"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Orbits comparison for Jason-1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precise orbit computed by GFZ for climate applications. It will be referred to as “GFZ”.</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We will compare this orbit with the reference one in </a:t>
            </a:r>
            <a:r>
              <a:rPr lang="en-GB" sz="1600" kern="0" dirty="0" err="1" smtClean="0">
                <a:solidFill>
                  <a:srgbClr val="00338D"/>
                </a:solidFill>
                <a:latin typeface="Arial" charset="0"/>
              </a:rPr>
              <a:t>SL_cci</a:t>
            </a:r>
            <a:r>
              <a:rPr lang="en-GB" sz="1600" kern="0" dirty="0" smtClean="0">
                <a:solidFill>
                  <a:srgbClr val="00338D"/>
                </a:solidFill>
                <a:latin typeface="Arial" charset="0"/>
              </a:rPr>
              <a:t> products, computed by CNES </a:t>
            </a:r>
            <a:r>
              <a:rPr lang="en-GB" sz="1600" kern="0" dirty="0" smtClean="0">
                <a:solidFill>
                  <a:srgbClr val="00338D"/>
                </a:solidFill>
                <a:latin typeface="Arial" charset="0"/>
              </a:rPr>
              <a:t>(</a:t>
            </a:r>
            <a:r>
              <a:rPr lang="en-GB" sz="1600" kern="0" dirty="0" smtClean="0">
                <a:solidFill>
                  <a:srgbClr val="00338D"/>
                </a:solidFill>
                <a:latin typeface="Arial" charset="0"/>
              </a:rPr>
              <a:t>GDR-D</a:t>
            </a:r>
            <a:r>
              <a:rPr lang="en-GB" sz="1600" kern="0" dirty="0" smtClean="0">
                <a:solidFill>
                  <a:srgbClr val="00338D"/>
                </a:solidFill>
                <a:latin typeface="Arial" charset="0"/>
              </a:rPr>
              <a:t>). </a:t>
            </a:r>
            <a:r>
              <a:rPr lang="en-GB" sz="1600" kern="0" dirty="0" smtClean="0">
                <a:solidFill>
                  <a:srgbClr val="00338D"/>
                </a:solidFill>
                <a:latin typeface="Arial" charset="0"/>
              </a:rPr>
              <a:t>It will be referred to as “</a:t>
            </a:r>
            <a:r>
              <a:rPr lang="en-GB" sz="1600" kern="0" dirty="0" err="1" smtClean="0">
                <a:solidFill>
                  <a:srgbClr val="00338D"/>
                </a:solidFill>
                <a:latin typeface="Arial" charset="0"/>
              </a:rPr>
              <a:t>SL_cci</a:t>
            </a:r>
            <a:r>
              <a:rPr lang="en-GB" sz="1600" kern="0" dirty="0" smtClean="0">
                <a:solidFill>
                  <a:srgbClr val="00338D"/>
                </a:solidFill>
                <a:latin typeface="Arial" charset="0"/>
              </a:rPr>
              <a:t>”.</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GFZ orbit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134433" y="260288"/>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Orbit comparison for Jason-1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US" dirty="0" smtClean="0">
                          <a:solidFill>
                            <a:srgbClr val="E36C0A"/>
                          </a:solidFill>
                        </a:rPr>
                        <a:t>-</a:t>
                      </a:r>
                      <a:r>
                        <a:rPr lang="fr-FR" sz="1800" b="0" dirty="0" smtClean="0">
                          <a:latin typeface="Trebuchet MS"/>
                          <a:ea typeface="Times New Roman"/>
                          <a:cs typeface="Times New Roman"/>
                        </a:rPr>
                        <a:t>-</a:t>
                      </a:r>
                      <a:r>
                        <a:rPr lang="en-US" dirty="0" smtClean="0">
                          <a:solidFill>
                            <a:srgbClr val="E36C0A"/>
                          </a:solidFill>
                        </a:rPr>
                        <a:t>-</a:t>
                      </a:r>
                      <a:endParaRPr lang="en-US" dirty="0">
                        <a:solidFill>
                          <a:srgbClr val="E36C0A"/>
                        </a:solidFill>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95410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0.27mm/yr trend difference on the Global MSL but mainly due to last cycles where strong abnormal signals are detected</a:t>
            </a:r>
          </a:p>
          <a:p>
            <a:pPr>
              <a:buFont typeface="Symbol"/>
              <a:buChar char="Þ"/>
            </a:pPr>
            <a:r>
              <a:rPr lang="fr-FR" sz="1400" dirty="0" smtClean="0">
                <a:solidFill>
                  <a:srgbClr val="00338D"/>
                </a:solidFill>
                <a:latin typeface="Arial" pitchFamily="34" charset="0"/>
                <a:cs typeface="Arial" pitchFamily="34" charset="0"/>
              </a:rPr>
              <a:t> </a:t>
            </a:r>
            <a:r>
              <a:rPr lang="fr-FR" sz="1400" dirty="0" err="1" smtClean="0">
                <a:solidFill>
                  <a:srgbClr val="00338D"/>
                </a:solidFill>
                <a:latin typeface="Arial" pitchFamily="34" charset="0"/>
                <a:cs typeface="Arial" pitchFamily="34" charset="0"/>
              </a:rPr>
              <a:t>error</a:t>
            </a:r>
            <a:r>
              <a:rPr lang="fr-FR" sz="1400" dirty="0" smtClean="0">
                <a:solidFill>
                  <a:srgbClr val="00338D"/>
                </a:solidFill>
                <a:latin typeface="Arial" pitchFamily="34" charset="0"/>
                <a:cs typeface="Arial" pitchFamily="34" charset="0"/>
              </a:rPr>
              <a:t> on GFZ </a:t>
            </a:r>
            <a:r>
              <a:rPr lang="fr-FR" sz="1400" dirty="0" err="1" smtClean="0">
                <a:solidFill>
                  <a:srgbClr val="00338D"/>
                </a:solidFill>
                <a:latin typeface="Arial" pitchFamily="34" charset="0"/>
                <a:cs typeface="Arial" pitchFamily="34" charset="0"/>
              </a:rPr>
              <a:t>orbit</a:t>
            </a:r>
            <a:r>
              <a:rPr lang="fr-FR" sz="1400" dirty="0" smtClean="0">
                <a:solidFill>
                  <a:srgbClr val="00338D"/>
                </a:solidFill>
                <a:latin typeface="Arial" pitchFamily="34" charset="0"/>
                <a:cs typeface="Arial" pitchFamily="34" charset="0"/>
              </a:rPr>
              <a:t> solutions</a:t>
            </a:r>
            <a:endParaRPr lang="en-GB" sz="1400" dirty="0" smtClean="0">
              <a:solidFill>
                <a:srgbClr val="00338D"/>
              </a:solidFill>
              <a:latin typeface="Arial" pitchFamily="34" charset="0"/>
              <a:cs typeface="Arial" pitchFamily="34" charset="0"/>
            </a:endParaRPr>
          </a:p>
        </p:txBody>
      </p:sp>
      <p:pic>
        <p:nvPicPr>
          <p:cNvPr id="7" name="Image 6" descr="Log2SVG_MOY_G.png"/>
          <p:cNvPicPr>
            <a:picLocks noChangeAspect="1"/>
          </p:cNvPicPr>
          <p:nvPr/>
        </p:nvPicPr>
        <p:blipFill>
          <a:blip r:embed="rId2" cstate="print"/>
          <a:stretch>
            <a:fillRect/>
          </a:stretch>
        </p:blipFill>
        <p:spPr>
          <a:xfrm>
            <a:off x="4771229" y="3209026"/>
            <a:ext cx="4563013" cy="3030125"/>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69865" y="308875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en-US" sz="2000" dirty="0" smtClean="0">
                          <a:latin typeface="Trebuchet MS"/>
                          <a:ea typeface="Calibri"/>
                          <a:cs typeface="Times New Roman"/>
                        </a:rPr>
                        <a:t>-</a:t>
                      </a: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smtClean="0">
                <a:solidFill>
                  <a:srgbClr val="00338D"/>
                </a:solidFill>
                <a:latin typeface="Arial" pitchFamily="34" charset="0"/>
                <a:cs typeface="Arial" pitchFamily="34" charset="0"/>
              </a:rPr>
              <a:t>Low impact </a:t>
            </a:r>
            <a:r>
              <a:rPr lang="en-GB" dirty="0" smtClean="0">
                <a:solidFill>
                  <a:srgbClr val="00338D"/>
                </a:solidFill>
                <a:latin typeface="Arial" pitchFamily="34" charset="0"/>
                <a:cs typeface="Arial" pitchFamily="34" charset="0"/>
              </a:rPr>
              <a:t>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5" y="3142345"/>
            <a:ext cx="4626413" cy="3072228"/>
          </a:xfrm>
          <a:prstGeom prst="rect">
            <a:avLst/>
          </a:prstGeom>
        </p:spPr>
      </p:pic>
      <p:sp>
        <p:nvSpPr>
          <p:cNvPr id="14" name="Rectangle 13"/>
          <p:cNvSpPr/>
          <p:nvPr/>
        </p:nvSpPr>
        <p:spPr>
          <a:xfrm>
            <a:off x="4780111" y="2212976"/>
            <a:ext cx="4964524" cy="1169551"/>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orbits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 </a:t>
            </a:r>
          </a:p>
          <a:p>
            <a:pPr>
              <a:buFont typeface="Symbol"/>
              <a:buChar char="Þ"/>
            </a:pPr>
            <a:r>
              <a:rPr lang="en-US" sz="1400" dirty="0" smtClean="0">
                <a:solidFill>
                  <a:srgbClr val="00338D"/>
                </a:solidFill>
                <a:latin typeface="Arial" pitchFamily="34" charset="0"/>
                <a:cs typeface="Arial" pitchFamily="34" charset="0"/>
              </a:rPr>
              <a:t>It’s not easy to determine inter-annual signals due to the wrong signals at the beginning and at the end of the period  (errors on the GFZ solution) </a:t>
            </a:r>
          </a:p>
        </p:txBody>
      </p:sp>
      <p:sp>
        <p:nvSpPr>
          <p:cNvPr id="9" name="Rectangle 8"/>
          <p:cNvSpPr/>
          <p:nvPr/>
        </p:nvSpPr>
        <p:spPr>
          <a:xfrm>
            <a:off x="1269865" y="364167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en-US" sz="2000" dirty="0" smtClean="0">
                          <a:latin typeface="Trebuchet MS"/>
                          <a:ea typeface="Calibri"/>
                          <a:cs typeface="Times New Roman"/>
                        </a:rPr>
                        <a:t>-</a:t>
                      </a:r>
                      <a:r>
                        <a:rPr lang="en-US" sz="2000" baseline="0" dirty="0" smtClean="0">
                          <a:latin typeface="Trebuchet MS"/>
                          <a:ea typeface="Calibri"/>
                          <a:cs typeface="Times New Roman"/>
                        </a:rPr>
                        <a:t> </a:t>
                      </a:r>
                      <a:r>
                        <a:rPr lang="en-US" sz="1400" baseline="0" dirty="0" smtClean="0">
                          <a:latin typeface="Trebuchet MS"/>
                          <a:ea typeface="Calibri"/>
                          <a:cs typeface="Times New Roman"/>
                        </a:rPr>
                        <a:t>(60 days)</a:t>
                      </a: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Periodic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9"/>
          <p:cNvSpPr/>
          <p:nvPr/>
        </p:nvSpPr>
        <p:spPr>
          <a:xfrm>
            <a:off x="1269865" y="4194590"/>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
        <p:nvSpPr>
          <p:cNvPr id="13" name="Rectangle 12"/>
          <p:cNvSpPr/>
          <p:nvPr/>
        </p:nvSpPr>
        <p:spPr>
          <a:xfrm>
            <a:off x="4780111" y="2212976"/>
            <a:ext cx="4964524" cy="1169551"/>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impact on annual and semi-annual signals is low (about 0.5mm)</a:t>
            </a:r>
          </a:p>
          <a:p>
            <a:pPr>
              <a:buFont typeface="Symbol"/>
              <a:buChar char="Þ"/>
            </a:pPr>
            <a:r>
              <a:rPr lang="en-GB" sz="1400" dirty="0" smtClean="0">
                <a:solidFill>
                  <a:srgbClr val="00338D"/>
                </a:solidFill>
                <a:latin typeface="Arial" pitchFamily="34" charset="0"/>
                <a:cs typeface="Arial" pitchFamily="34" charset="0"/>
              </a:rPr>
              <a:t> &gt; 0.5 mm impact on 58.77-day signal. This signal is an error on GFZ orbit solution.</a:t>
            </a:r>
          </a:p>
          <a:p>
            <a:pPr>
              <a:buFont typeface="Symbol"/>
              <a:buChar char="Þ"/>
            </a:pPr>
            <a:endParaRPr lang="en-GB" sz="1400" dirty="0" smtClean="0">
              <a:solidFill>
                <a:srgbClr val="00338D"/>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0-1Y.png"/>
          <p:cNvPicPr>
            <a:picLocks noChangeAspect="1"/>
          </p:cNvPicPr>
          <p:nvPr/>
        </p:nvPicPr>
        <p:blipFill>
          <a:blip r:embed="rId2" cstate="print"/>
          <a:stretch>
            <a:fillRect/>
          </a:stretch>
        </p:blipFill>
        <p:spPr>
          <a:xfrm>
            <a:off x="413155" y="4046956"/>
            <a:ext cx="3491620" cy="2318654"/>
          </a:xfrm>
          <a:prstGeom prst="rect">
            <a:avLst/>
          </a:prstGeom>
        </p:spPr>
      </p:pic>
      <p:pic>
        <p:nvPicPr>
          <p:cNvPr id="9" name="Image 8" descr="CreerPeriodogramme_G_1Y-ref.png"/>
          <p:cNvPicPr>
            <a:picLocks noChangeAspect="1"/>
          </p:cNvPicPr>
          <p:nvPr/>
        </p:nvPicPr>
        <p:blipFill>
          <a:blip r:embed="rId3" cstate="print"/>
          <a:stretch>
            <a:fillRect/>
          </a:stretch>
        </p:blipFill>
        <p:spPr>
          <a:xfrm>
            <a:off x="402273" y="1717412"/>
            <a:ext cx="3513008" cy="2332856"/>
          </a:xfrm>
          <a:prstGeom prst="rect">
            <a:avLst/>
          </a:prstGeom>
        </p:spPr>
      </p:pic>
      <p:pic>
        <p:nvPicPr>
          <p:cNvPr id="13" name="Image 12" descr="CreerPeriodogramme_G_1Y-ref.png"/>
          <p:cNvPicPr>
            <a:picLocks noChangeAspect="1"/>
          </p:cNvPicPr>
          <p:nvPr/>
        </p:nvPicPr>
        <p:blipFill>
          <a:blip r:embed="rId4" cstate="print"/>
          <a:stretch>
            <a:fillRect/>
          </a:stretch>
        </p:blipFill>
        <p:spPr>
          <a:xfrm>
            <a:off x="5403129" y="4028221"/>
            <a:ext cx="3513006" cy="2332856"/>
          </a:xfrm>
          <a:prstGeom prst="rect">
            <a:avLst/>
          </a:prstGeom>
        </p:spPr>
      </p:pic>
      <p:sp>
        <p:nvSpPr>
          <p:cNvPr id="14" name="Rectangle 13"/>
          <p:cNvSpPr/>
          <p:nvPr/>
        </p:nvSpPr>
        <p:spPr>
          <a:xfrm>
            <a:off x="4529470" y="2212976"/>
            <a:ext cx="5215165" cy="95410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Upper left panel: Periodograms of SLA around 1 year</a:t>
            </a:r>
          </a:p>
          <a:p>
            <a:pPr>
              <a:buFont typeface="Symbol"/>
              <a:buChar char="Þ"/>
            </a:pPr>
            <a:r>
              <a:rPr lang="en-GB" sz="1400" dirty="0" smtClean="0">
                <a:solidFill>
                  <a:srgbClr val="00338D"/>
                </a:solidFill>
                <a:latin typeface="Arial" pitchFamily="34" charset="0"/>
                <a:cs typeface="Arial" pitchFamily="34" charset="0"/>
              </a:rPr>
              <a:t> Lower left panel: Periodograms of SLA between 0-1 year</a:t>
            </a:r>
          </a:p>
          <a:p>
            <a:pPr>
              <a:buFont typeface="Symbol"/>
              <a:buChar char="Þ"/>
            </a:pPr>
            <a:r>
              <a:rPr lang="en-GB" sz="1400" dirty="0" smtClean="0">
                <a:solidFill>
                  <a:srgbClr val="00338D"/>
                </a:solidFill>
                <a:latin typeface="Arial" pitchFamily="34" charset="0"/>
                <a:cs typeface="Arial" pitchFamily="34" charset="0"/>
              </a:rPr>
              <a:t> Lower right panel: Periodograms of SLA around 58.77-day</a:t>
            </a:r>
          </a:p>
          <a:p>
            <a:pPr>
              <a:buFont typeface="Symbol"/>
              <a:buChar char="Þ"/>
            </a:pPr>
            <a:endParaRPr lang="en-GB" sz="1400" dirty="0" smtClean="0">
              <a:solidFill>
                <a:srgbClr val="00338D"/>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b="0" dirty="0" smtClean="0">
                          <a:latin typeface="Trebuchet MS"/>
                          <a:ea typeface="Times New Roman"/>
                          <a:cs typeface="Times New Roman"/>
                        </a:rPr>
                        <a:t>-</a:t>
                      </a: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246769"/>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generally positive (see figures on next slide) between 0 and 4 cm²: This means that the new GFZ orbit shows a strong degradation by comparison to the </a:t>
            </a:r>
            <a:r>
              <a:rPr lang="en-US" sz="1400"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orbit.</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these degradations are everywhere (global scale).</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69865" y="588523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5" y="3638672"/>
            <a:ext cx="4731979" cy="3142330"/>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815882"/>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GFZ and </a:t>
            </a:r>
            <a:r>
              <a:rPr lang="en-US" sz="1400"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orbits (over all the period):</a:t>
            </a:r>
          </a:p>
          <a:p>
            <a:pPr>
              <a:buFontTx/>
              <a:buChar char="-"/>
            </a:pPr>
            <a:r>
              <a:rPr lang="en-US" sz="1400" dirty="0" smtClean="0">
                <a:solidFill>
                  <a:srgbClr val="00338D"/>
                </a:solidFill>
                <a:latin typeface="Arial" pitchFamily="34" charset="0"/>
                <a:cs typeface="Arial" pitchFamily="34" charset="0"/>
              </a:rPr>
              <a:t> Significant degradation (4 cm²) at latitudes &gt;±30° and 2cm² at lower latitudes.</a:t>
            </a:r>
          </a:p>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Orbits:</a:t>
            </a:r>
          </a:p>
          <a:p>
            <a:pPr>
              <a:buFontTx/>
              <a:buChar char="-"/>
            </a:pPr>
            <a:r>
              <a:rPr lang="en-US" sz="1400" dirty="0" smtClean="0">
                <a:solidFill>
                  <a:srgbClr val="00338D"/>
                </a:solidFill>
                <a:latin typeface="Arial" pitchFamily="34" charset="0"/>
                <a:cs typeface="Arial" pitchFamily="34" charset="0"/>
              </a:rPr>
              <a:t> Degradation (between 2 and 4cm²) with GFZ</a:t>
            </a:r>
          </a:p>
        </p:txBody>
      </p:sp>
      <p:pic>
        <p:nvPicPr>
          <p:cNvPr id="9" name="Image 8" descr="DiffGrids.png"/>
          <p:cNvPicPr>
            <a:picLocks noChangeAspect="1"/>
          </p:cNvPicPr>
          <p:nvPr/>
        </p:nvPicPr>
        <p:blipFill>
          <a:blip r:embed="rId3" cstate="print"/>
          <a:stretch>
            <a:fillRect/>
          </a:stretch>
        </p:blipFill>
        <p:spPr>
          <a:xfrm>
            <a:off x="294600" y="1379192"/>
            <a:ext cx="4850960" cy="320971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Jason-1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1600438"/>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strong impact (&gt;1 mm/yr) on the regional trends. It is positive in the Atlantic and the Indian oceans; and negative elsewhere. </a:t>
            </a:r>
          </a:p>
          <a:p>
            <a:pPr algn="just">
              <a:buFont typeface="Symbol"/>
              <a:buChar char="Þ"/>
            </a:pPr>
            <a:endParaRPr lang="en-US" sz="1400" dirty="0" smtClean="0">
              <a:solidFill>
                <a:srgbClr val="00338D"/>
              </a:solidFill>
              <a:latin typeface="Arial" pitchFamily="34" charset="0"/>
              <a:cs typeface="Arial" pitchFamily="34" charset="0"/>
            </a:endParaRPr>
          </a:p>
          <a:p>
            <a:pPr algn="just">
              <a:buFont typeface="Symbol"/>
              <a:buChar char="Þ"/>
            </a:pPr>
            <a:r>
              <a:rPr lang="en-US" sz="1400" dirty="0" smtClean="0">
                <a:solidFill>
                  <a:srgbClr val="00338D"/>
                </a:solidFill>
                <a:latin typeface="Arial" pitchFamily="34" charset="0"/>
                <a:cs typeface="Arial" pitchFamily="34" charset="0"/>
              </a:rPr>
              <a:t> Comparison with </a:t>
            </a:r>
            <a:r>
              <a:rPr lang="en-US" sz="1400" smtClean="0">
                <a:solidFill>
                  <a:srgbClr val="00338D"/>
                </a:solidFill>
                <a:latin typeface="Arial" pitchFamily="34" charset="0"/>
                <a:cs typeface="Arial" pitchFamily="34" charset="0"/>
              </a:rPr>
              <a:t>CNES </a:t>
            </a:r>
            <a:r>
              <a:rPr lang="en-US" sz="1400" smtClean="0">
                <a:solidFill>
                  <a:srgbClr val="00338D"/>
                </a:solidFill>
                <a:latin typeface="Arial" pitchFamily="34" charset="0"/>
                <a:cs typeface="Arial" pitchFamily="34" charset="0"/>
              </a:rPr>
              <a:t>GDR</a:t>
            </a:r>
            <a:r>
              <a:rPr lang="en-US" sz="1400" smtClean="0">
                <a:solidFill>
                  <a:srgbClr val="00338D"/>
                </a:solidFill>
                <a:latin typeface="Arial" pitchFamily="34" charset="0"/>
                <a:cs typeface="Arial" pitchFamily="34" charset="0"/>
              </a:rPr>
              <a:t>-E </a:t>
            </a:r>
            <a:r>
              <a:rPr lang="en-US" sz="1400" dirty="0" smtClean="0">
                <a:solidFill>
                  <a:srgbClr val="00338D"/>
                </a:solidFill>
                <a:latin typeface="Arial" pitchFamily="34" charset="0"/>
                <a:cs typeface="Arial" pitchFamily="34" charset="0"/>
              </a:rPr>
              <a:t>orbit solutions could be foreseen</a:t>
            </a:r>
          </a:p>
          <a:p>
            <a:pPr algn="just">
              <a:buFont typeface="Symbol"/>
              <a:buChar char="Þ"/>
            </a:pPr>
            <a:endParaRPr lang="en-US" sz="1400" dirty="0" smtClean="0">
              <a:solidFill>
                <a:srgbClr val="00338D"/>
              </a:solidFill>
              <a:latin typeface="Arial" pitchFamily="34" charset="0"/>
              <a:cs typeface="Arial" pitchFamily="34" charset="0"/>
            </a:endParaRP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69865" y="4768772"/>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Props1.xml><?xml version="1.0" encoding="utf-8"?>
<ds:datastoreItem xmlns:ds="http://schemas.openxmlformats.org/officeDocument/2006/customXml" ds:itemID="{76575520-B383-4D54-8204-3EE49D9E68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CB9DFDA-79FA-4055-848E-2D5ED4458393}">
  <ds:schemaRefs>
    <ds:schemaRef ds:uri="Microsoft.SharePoint.Taxonomy.ContentTypeSync"/>
  </ds:schemaRefs>
</ds:datastoreItem>
</file>

<file path=customXml/itemProps3.xml><?xml version="1.0" encoding="utf-8"?>
<ds:datastoreItem xmlns:ds="http://schemas.openxmlformats.org/officeDocument/2006/customXml" ds:itemID="{7715BABC-57CD-476C-A385-E3C00A2236D6}">
  <ds:schemaRefs>
    <ds:schemaRef ds:uri="http://schemas.microsoft.com/sharepoint/events"/>
  </ds:schemaRefs>
</ds:datastoreItem>
</file>

<file path=customXml/itemProps4.xml><?xml version="1.0" encoding="utf-8"?>
<ds:datastoreItem xmlns:ds="http://schemas.openxmlformats.org/officeDocument/2006/customXml" ds:itemID="{33E54029-4DCD-4956-9CE8-BF0CA6ACAD57}">
  <ds:schemaRefs>
    <ds:schemaRef ds:uri="http://schemas.microsoft.com/sharepoint/v3/contenttype/forms"/>
  </ds:schemaRefs>
</ds:datastoreItem>
</file>

<file path=customXml/itemProps5.xml><?xml version="1.0" encoding="utf-8"?>
<ds:datastoreItem xmlns:ds="http://schemas.openxmlformats.org/officeDocument/2006/customXml" ds:itemID="{9E0A1007-7F0A-42B9-94DC-38BDE2D0EE64}">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7914</TotalTime>
  <Words>1318</Words>
  <Application>Microsoft Office PowerPoint</Application>
  <PresentationFormat>Format A4 (210 x 297 mm)</PresentationFormat>
  <Paragraphs>247</Paragraphs>
  <Slides>15</Slides>
  <Notes>1</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lzawadzki</cp:lastModifiedBy>
  <cp:revision>1242</cp:revision>
  <cp:lastPrinted>2008-08-26T16:26:23Z</cp:lastPrinted>
  <dcterms:created xsi:type="dcterms:W3CDTF">2011-01-18T09:37:25Z</dcterms:created>
  <dcterms:modified xsi:type="dcterms:W3CDTF">2015-09-29T14:28:11Z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