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89" autoAdjust="0"/>
    <p:restoredTop sz="94660"/>
  </p:normalViewPr>
  <p:slideViewPr>
    <p:cSldViewPr snapToGrid="0">
      <p:cViewPr>
        <p:scale>
          <a:sx n="90" d="100"/>
          <a:sy n="90" d="100"/>
        </p:scale>
        <p:origin x="-774" y="90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9/18/2015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Envisat mission between GFZ and CNES (POE-D)</a:t>
            </a: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CNES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677656"/>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3mm or -3mm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However, the impact on the phases is significant as it reaches 20° (about 20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9" y="3846425"/>
            <a:ext cx="4372959" cy="2908018"/>
          </a:xfrm>
          <a:prstGeom prst="rect">
            <a:avLst/>
          </a:prstGeom>
        </p:spPr>
      </p:pic>
      <p:pic>
        <p:nvPicPr>
          <p:cNvPr id="8" name="Image 7" descr="DiffGrids_Ampli1Y.png"/>
          <p:cNvPicPr>
            <a:picLocks noChangeAspect="1"/>
          </p:cNvPicPr>
          <p:nvPr/>
        </p:nvPicPr>
        <p:blipFill>
          <a:blip r:embed="rId3" cstate="print"/>
          <a:stretch>
            <a:fillRect/>
          </a:stretch>
        </p:blipFill>
        <p:spPr>
          <a:xfrm>
            <a:off x="344748" y="2946584"/>
            <a:ext cx="4254362" cy="2829151"/>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700" y="3337763"/>
            <a:ext cx="3826096" cy="2544354"/>
          </a:xfrm>
          <a:prstGeom prst="rect">
            <a:avLst/>
          </a:prstGeom>
        </p:spPr>
      </p:pic>
      <p:pic>
        <p:nvPicPr>
          <p:cNvPr id="9" name="Image 8" descr="OperVarNc_Phase6M.png"/>
          <p:cNvPicPr>
            <a:picLocks noChangeAspect="1"/>
          </p:cNvPicPr>
          <p:nvPr/>
        </p:nvPicPr>
        <p:blipFill>
          <a:blip r:embed="rId3" cstate="print"/>
          <a:stretch>
            <a:fillRect/>
          </a:stretch>
        </p:blipFill>
        <p:spPr>
          <a:xfrm>
            <a:off x="5431047" y="3917801"/>
            <a:ext cx="4129145" cy="2745882"/>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Envisat period)</a:t>
            </a:r>
          </a:p>
          <a:p>
            <a:r>
              <a:rPr lang="en-US" sz="1400" dirty="0" smtClean="0">
                <a:solidFill>
                  <a:srgbClr val="00338D"/>
                </a:solidFill>
                <a:latin typeface="Arial" pitchFamily="34" charset="0"/>
                <a:cs typeface="Arial" pitchFamily="34" charset="0"/>
              </a:rPr>
              <a:t>On this map we observe differences up to 5mm at high latitudes and down to -2mm at low latitudes.</a:t>
            </a:r>
          </a:p>
        </p:txBody>
      </p:sp>
      <p:sp>
        <p:nvSpPr>
          <p:cNvPr id="7" name="Rectangle 6"/>
          <p:cNvSpPr/>
          <p:nvPr/>
        </p:nvSpPr>
        <p:spPr>
          <a:xfrm>
            <a:off x="468085" y="5298425"/>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Envisat period)</a:t>
            </a:r>
          </a:p>
          <a:p>
            <a:r>
              <a:rPr lang="en-US" sz="1400" dirty="0" smtClean="0">
                <a:solidFill>
                  <a:srgbClr val="00338D"/>
                </a:solidFill>
                <a:latin typeface="Arial" pitchFamily="34" charset="0"/>
                <a:cs typeface="Arial" pitchFamily="34" charset="0"/>
              </a:rPr>
              <a:t>On this map we observe strong differences (between 0.7 and 1cm)</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6" cy="3266503"/>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6" cy="3266503"/>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orbit computed by GFZ shows equivalent performances by comparison to </a:t>
            </a:r>
            <a:r>
              <a:rPr lang="en-GB" sz="1400" dirty="0" err="1" smtClean="0">
                <a:solidFill>
                  <a:srgbClr val="00338D"/>
                </a:solidFill>
                <a:latin typeface="Arial" pitchFamily="34" charset="0"/>
                <a:cs typeface="Arial" pitchFamily="34" charset="0"/>
              </a:rPr>
              <a:t>SL_cci</a:t>
            </a:r>
            <a:r>
              <a:rPr lang="en-GB" sz="1400" dirty="0" smtClean="0">
                <a:solidFill>
                  <a:srgbClr val="00338D"/>
                </a:solidFill>
                <a:latin typeface="Arial" pitchFamily="34" charset="0"/>
                <a:cs typeface="Arial" pitchFamily="34" charset="0"/>
              </a:rPr>
              <a:t> </a:t>
            </a:r>
            <a:endParaRPr lang="en-GB" sz="1400" dirty="0" smtClean="0">
              <a:solidFill>
                <a:srgbClr val="00338D"/>
              </a:solidFill>
              <a:latin typeface="Arial" pitchFamily="34" charset="0"/>
              <a:cs typeface="Arial" pitchFamily="34" charset="0"/>
            </a:endParaRPr>
          </a:p>
          <a:p>
            <a:pPr>
              <a:buFont typeface="Arial" pitchFamily="34" charset="0"/>
              <a:buChar char="•"/>
            </a:pPr>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Low impacts are detected on </a:t>
            </a:r>
            <a:r>
              <a:rPr lang="en-GB" sz="1400" dirty="0" smtClean="0">
                <a:solidFill>
                  <a:srgbClr val="00338D"/>
                </a:solidFill>
                <a:latin typeface="Arial" pitchFamily="34" charset="0"/>
                <a:cs typeface="Arial" pitchFamily="34" charset="0"/>
              </a:rPr>
              <a:t>the long-term evolutions at regional scale and on the </a:t>
            </a:r>
            <a:r>
              <a:rPr lang="en-GB" sz="1400" dirty="0" err="1" smtClean="0">
                <a:solidFill>
                  <a:srgbClr val="00338D"/>
                </a:solidFill>
                <a:latin typeface="Arial" pitchFamily="34" charset="0"/>
                <a:cs typeface="Arial" pitchFamily="34" charset="0"/>
              </a:rPr>
              <a:t>mesoscale</a:t>
            </a:r>
            <a:r>
              <a:rPr lang="en-GB" sz="1400" dirty="0" smtClean="0">
                <a:solidFill>
                  <a:srgbClr val="00338D"/>
                </a:solidFill>
                <a:latin typeface="Arial" pitchFamily="34" charset="0"/>
                <a:cs typeface="Arial" pitchFamily="34" charset="0"/>
              </a:rPr>
              <a:t> and periodic </a:t>
            </a:r>
            <a:r>
              <a:rPr lang="en-GB" sz="1400" dirty="0" smtClean="0">
                <a:solidFill>
                  <a:srgbClr val="00338D"/>
                </a:solidFill>
                <a:latin typeface="Arial" pitchFamily="34" charset="0"/>
                <a:cs typeface="Arial" pitchFamily="34" charset="0"/>
              </a:rPr>
              <a:t>signals: </a:t>
            </a:r>
            <a:r>
              <a:rPr lang="en-GB" sz="1400" dirty="0" smtClean="0">
                <a:solidFill>
                  <a:srgbClr val="00338D"/>
                </a:solidFill>
                <a:latin typeface="Arial" pitchFamily="34" charset="0"/>
                <a:cs typeface="Arial" pitchFamily="34" charset="0"/>
              </a:rPr>
              <a:t>we are not able to determine which solutions is the best one.</a:t>
            </a:r>
            <a:endParaRPr lang="en-GB" sz="1400" dirty="0" smtClean="0">
              <a:solidFill>
                <a:srgbClr val="00338D"/>
              </a:solidFill>
              <a:latin typeface="Arial" pitchFamily="34" charset="0"/>
              <a:cs typeface="Arial" pitchFamily="34" charset="0"/>
            </a:endParaRPr>
          </a:p>
          <a:p>
            <a:endParaRPr lang="en-GB"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smtClean="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Envisat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CNES (POE-C). 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134433" y="260288"/>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Envisat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0.03mm/yr trend difference on the Global MSL</a:t>
            </a:r>
          </a:p>
        </p:txBody>
      </p:sp>
      <p:pic>
        <p:nvPicPr>
          <p:cNvPr id="7" name="Image 6" descr="Log2SVG_MOY_G.png"/>
          <p:cNvPicPr>
            <a:picLocks noChangeAspect="1"/>
          </p:cNvPicPr>
          <p:nvPr/>
        </p:nvPicPr>
        <p:blipFill>
          <a:blip r:embed="rId2" cstate="print"/>
          <a:stretch>
            <a:fillRect/>
          </a:stretch>
        </p:blipFill>
        <p:spPr>
          <a:xfrm>
            <a:off x="4771230" y="3209026"/>
            <a:ext cx="4563010" cy="3030124"/>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2" cy="3072226"/>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pic>
        <p:nvPicPr>
          <p:cNvPr id="7" name="Image 6" descr="CreerPeriodogramme_G_0-1Y.png"/>
          <p:cNvPicPr>
            <a:picLocks noChangeAspect="1"/>
          </p:cNvPicPr>
          <p:nvPr/>
        </p:nvPicPr>
        <p:blipFill>
          <a:blip r:embed="rId2" cstate="print"/>
          <a:stretch>
            <a:fillRect/>
          </a:stretch>
        </p:blipFill>
        <p:spPr>
          <a:xfrm>
            <a:off x="5399825" y="4355301"/>
            <a:ext cx="3491618" cy="2318652"/>
          </a:xfrm>
          <a:prstGeom prst="rect">
            <a:avLst/>
          </a:prstGeom>
        </p:spPr>
      </p:pic>
      <p:pic>
        <p:nvPicPr>
          <p:cNvPr id="8" name="Image 7" descr="CreerPeriodogramme_G_1Y-ref.png"/>
          <p:cNvPicPr>
            <a:picLocks noChangeAspect="1"/>
          </p:cNvPicPr>
          <p:nvPr/>
        </p:nvPicPr>
        <p:blipFill>
          <a:blip r:embed="rId3" cstate="print"/>
          <a:stretch>
            <a:fillRect/>
          </a:stretch>
        </p:blipFill>
        <p:spPr>
          <a:xfrm>
            <a:off x="5388943" y="2025757"/>
            <a:ext cx="3513005" cy="233285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462213"/>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either positive or negative (see figures on next slide) between -0.50 and +0.50 cm²: This means that the new GFZ orbit has a significant impact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 but it is not possible to assess which one is better.</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 impact may be positive or negative without any specific area detected.</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6" y="3638672"/>
            <a:ext cx="4731977" cy="3142328"/>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1815882"/>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impact globally (between -1cm² and +1cm²). </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Difference between -0.5cm² and +0.5cm² </a:t>
            </a:r>
          </a:p>
        </p:txBody>
      </p:sp>
      <p:pic>
        <p:nvPicPr>
          <p:cNvPr id="9" name="Image 8" descr="DiffGrids.png"/>
          <p:cNvPicPr>
            <a:picLocks noChangeAspect="1"/>
          </p:cNvPicPr>
          <p:nvPr/>
        </p:nvPicPr>
        <p:blipFill>
          <a:blip r:embed="rId3" cstate="print"/>
          <a:stretch>
            <a:fillRect/>
          </a:stretch>
        </p:blipFill>
        <p:spPr>
          <a:xfrm>
            <a:off x="294600" y="1379192"/>
            <a:ext cx="4850959" cy="320971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Envisat</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169551"/>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(~0.5 mm/yr) on the regional trends. It is positive in the Atlantic and East Pacific ; and negative in the Indian and West Pacific Oceans. It is not possible to determine which orbit is better.</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6" cy="429163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7881</TotalTime>
  <Words>1140</Words>
  <Application>Microsoft Office PowerPoint</Application>
  <PresentationFormat>Format A4 (210 x 297 mm)</PresentationFormat>
  <Paragraphs>225</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mablain</cp:lastModifiedBy>
  <cp:revision>1235</cp:revision>
  <cp:lastPrinted>2008-08-26T16:26:23Z</cp:lastPrinted>
  <dcterms:created xsi:type="dcterms:W3CDTF">2011-01-18T09:37:25Z</dcterms:created>
  <dcterms:modified xsi:type="dcterms:W3CDTF">2015-09-18T09:07:45Z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