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D4B4"/>
    <a:srgbClr val="E36C0A"/>
    <a:srgbClr val="00338D"/>
    <a:srgbClr val="00549F"/>
    <a:srgbClr val="FFCC99"/>
    <a:srgbClr val="FDC82F"/>
    <a:srgbClr val="FDE3F6"/>
    <a:srgbClr val="008542"/>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89" autoAdjust="0"/>
    <p:restoredTop sz="94660"/>
  </p:normalViewPr>
  <p:slideViewPr>
    <p:cSldViewPr snapToGrid="0">
      <p:cViewPr>
        <p:scale>
          <a:sx n="90" d="100"/>
          <a:sy n="90" d="100"/>
        </p:scale>
        <p:origin x="-1644" y="-43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9/18/2015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Orbit comparison for ERS-2 mission between GFZ and REAPER</a:t>
            </a:r>
          </a:p>
          <a:p>
            <a:pPr>
              <a:buFont typeface="Arial" pitchFamily="34" charset="0"/>
              <a:buChar char="•"/>
            </a:pP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GFZ orbit is referred to as </a:t>
            </a:r>
            <a:r>
              <a:rPr lang="en-US" sz="1400" kern="0" dirty="0" smtClean="0">
                <a:solidFill>
                  <a:srgbClr val="00338D"/>
                </a:solidFill>
                <a:latin typeface="Arial" charset="0"/>
              </a:rPr>
              <a:t>GFZ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REAPER orbit is referred to as </a:t>
            </a:r>
            <a:r>
              <a:rPr lang="en-US" sz="1400" kern="0" dirty="0" smtClean="0">
                <a:solidFill>
                  <a:srgbClr val="00338D"/>
                </a:solidFill>
                <a:latin typeface="Arial" charset="0"/>
              </a:rPr>
              <a:t>SL</a:t>
            </a:r>
            <a:r>
              <a:rPr lang="fr-FR" sz="1400" kern="0" dirty="0" err="1" smtClean="0">
                <a:solidFill>
                  <a:srgbClr val="00338D"/>
                </a:solidFill>
                <a:latin typeface="Arial" charset="0"/>
              </a:rPr>
              <a:t>_cci</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2462213"/>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a:t>
            </a:r>
            <a:r>
              <a:rPr lang="en-US" sz="1400" dirty="0" err="1" smtClean="0">
                <a:solidFill>
                  <a:srgbClr val="00338D"/>
                </a:solidFill>
                <a:latin typeface="Arial" pitchFamily="34" charset="0"/>
                <a:cs typeface="Arial" pitchFamily="34" charset="0"/>
              </a:rPr>
              <a:t>mplitudes</a:t>
            </a:r>
            <a:r>
              <a:rPr lang="en-US" sz="1400" dirty="0" smtClean="0">
                <a:solidFill>
                  <a:srgbClr val="00338D"/>
                </a:solidFill>
                <a:latin typeface="Arial" pitchFamily="34" charset="0"/>
                <a:cs typeface="Arial" pitchFamily="34" charset="0"/>
              </a:rPr>
              <a:t> differences reach 5mm or -5mm for annual and semi-annual signal (see figures on next slide). </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It is not possible to determine which orbit is the best one for theses scales.</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The impact on the phases is significant as it reaches 20° (about 20 days of phase shift)</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59232" y="533222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9" y="3846425"/>
            <a:ext cx="4372959" cy="2908018"/>
          </a:xfrm>
          <a:prstGeom prst="rect">
            <a:avLst/>
          </a:prstGeom>
        </p:spPr>
      </p:pic>
      <p:pic>
        <p:nvPicPr>
          <p:cNvPr id="8" name="Image 7" descr="DiffGrids_Ampli1Y.png"/>
          <p:cNvPicPr>
            <a:picLocks noChangeAspect="1"/>
          </p:cNvPicPr>
          <p:nvPr/>
        </p:nvPicPr>
        <p:blipFill>
          <a:blip r:embed="rId3" cstate="print"/>
          <a:stretch>
            <a:fillRect/>
          </a:stretch>
        </p:blipFill>
        <p:spPr>
          <a:xfrm>
            <a:off x="344748" y="2946584"/>
            <a:ext cx="4254362" cy="2829151"/>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amplitude – SLA </a:t>
            </a:r>
            <a:r>
              <a:rPr lang="fr-FR" sz="1000" dirty="0" err="1" smtClean="0"/>
              <a:t>with</a:t>
            </a:r>
            <a:r>
              <a:rPr lang="fr-FR" sz="1000" dirty="0" smtClean="0"/>
              <a:t> </a:t>
            </a:r>
            <a:r>
              <a:rPr lang="fr-FR" sz="1000" dirty="0" err="1" smtClean="0"/>
              <a:t>SL_cci</a:t>
            </a:r>
            <a:r>
              <a:rPr lang="fr-FR" sz="1000" dirty="0" smtClean="0"/>
              <a:t>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amplitude – SLA </a:t>
            </a:r>
            <a:r>
              <a:rPr lang="fr-FR" sz="1000" dirty="0" err="1" smtClean="0"/>
              <a:t>with</a:t>
            </a:r>
            <a:r>
              <a:rPr lang="fr-FR" sz="1000" dirty="0" smtClean="0"/>
              <a:t> </a:t>
            </a:r>
            <a:r>
              <a:rPr lang="fr-FR" sz="1000" dirty="0" err="1" smtClean="0"/>
              <a:t>SL_cci</a:t>
            </a:r>
            <a:r>
              <a:rPr lang="fr-FR" sz="1000" dirty="0" smtClean="0"/>
              <a:t>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700" y="3337763"/>
            <a:ext cx="3826096" cy="2544354"/>
          </a:xfrm>
          <a:prstGeom prst="rect">
            <a:avLst/>
          </a:prstGeom>
        </p:spPr>
      </p:pic>
      <p:pic>
        <p:nvPicPr>
          <p:cNvPr id="9" name="Image 8" descr="OperVarNc_Phase6M.png"/>
          <p:cNvPicPr>
            <a:picLocks noChangeAspect="1"/>
          </p:cNvPicPr>
          <p:nvPr/>
        </p:nvPicPr>
        <p:blipFill>
          <a:blip r:embed="rId3" cstate="print"/>
          <a:stretch>
            <a:fillRect/>
          </a:stretch>
        </p:blipFill>
        <p:spPr>
          <a:xfrm>
            <a:off x="5431047" y="3917801"/>
            <a:ext cx="4129145" cy="2745882"/>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phase – SLA </a:t>
            </a:r>
            <a:r>
              <a:rPr lang="fr-FR" sz="1000" dirty="0" err="1" smtClean="0"/>
              <a:t>with</a:t>
            </a:r>
            <a:r>
              <a:rPr lang="fr-FR" sz="1000" dirty="0" smtClean="0"/>
              <a:t> </a:t>
            </a:r>
            <a:r>
              <a:rPr lang="fr-FR" sz="1000" dirty="0" err="1" smtClean="0"/>
              <a:t>SL_cci</a:t>
            </a:r>
            <a:r>
              <a:rPr lang="fr-FR" sz="1000" dirty="0" smtClean="0"/>
              <a:t>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phase – SLA </a:t>
            </a:r>
            <a:r>
              <a:rPr lang="fr-FR" sz="1000" dirty="0" err="1" smtClean="0"/>
              <a:t>with</a:t>
            </a:r>
            <a:r>
              <a:rPr lang="fr-FR" sz="1000" dirty="0" smtClean="0"/>
              <a:t> </a:t>
            </a:r>
            <a:r>
              <a:rPr lang="fr-FR" sz="1000" dirty="0" err="1" smtClean="0"/>
              <a:t>SL_cci</a:t>
            </a:r>
            <a:r>
              <a:rPr lang="fr-FR" sz="1000" dirty="0" smtClean="0"/>
              <a:t>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1384995"/>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GFZ</a:t>
            </a:r>
            <a:r>
              <a:rPr lang="en-US" sz="1400" dirty="0" smtClean="0">
                <a:solidFill>
                  <a:srgbClr val="00338D"/>
                </a:solidFill>
                <a:latin typeface="Arial" pitchFamily="34" charset="0"/>
                <a:cs typeface="Arial" pitchFamily="34" charset="0"/>
              </a:rPr>
              <a:t> and </a:t>
            </a:r>
            <a:r>
              <a:rPr lang="en-US" sz="1400" b="1"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(whole ERS-2 period)</a:t>
            </a:r>
          </a:p>
          <a:p>
            <a:r>
              <a:rPr lang="en-US" sz="1400" dirty="0" smtClean="0">
                <a:solidFill>
                  <a:srgbClr val="00338D"/>
                </a:solidFill>
                <a:latin typeface="Arial" pitchFamily="34" charset="0"/>
                <a:cs typeface="Arial" pitchFamily="34" charset="0"/>
              </a:rPr>
              <a:t>On this map we observe a difference up to 1 cm in the Indian and West Pacific Oceans. The differences between the orbits become negative, down to -2mm in the Atlantic Ocean</a:t>
            </a:r>
          </a:p>
        </p:txBody>
      </p:sp>
      <p:sp>
        <p:nvSpPr>
          <p:cNvPr id="7" name="Rectangle 6"/>
          <p:cNvSpPr/>
          <p:nvPr/>
        </p:nvSpPr>
        <p:spPr>
          <a:xfrm>
            <a:off x="468085" y="5298425"/>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of the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GFZ</a:t>
            </a:r>
            <a:r>
              <a:rPr lang="en-US" sz="1400" dirty="0" smtClean="0">
                <a:solidFill>
                  <a:srgbClr val="00338D"/>
                </a:solidFill>
                <a:latin typeface="Arial" pitchFamily="34" charset="0"/>
                <a:cs typeface="Arial" pitchFamily="34" charset="0"/>
              </a:rPr>
              <a:t> and </a:t>
            </a:r>
            <a:r>
              <a:rPr lang="en-US" sz="1400" b="1"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(whole ERS-2 period)</a:t>
            </a:r>
          </a:p>
          <a:p>
            <a:r>
              <a:rPr lang="en-US" sz="1400" dirty="0" smtClean="0">
                <a:solidFill>
                  <a:srgbClr val="00338D"/>
                </a:solidFill>
                <a:latin typeface="Arial" pitchFamily="34" charset="0"/>
                <a:cs typeface="Arial" pitchFamily="34" charset="0"/>
              </a:rPr>
              <a:t>On this map we observe strong differences (~1.5cm) globally except in the East Pacific and Indian Oceans.</a:t>
            </a:r>
          </a:p>
        </p:txBody>
      </p:sp>
      <p:pic>
        <p:nvPicPr>
          <p:cNvPr id="10" name="Image 9" descr="CalculerStatSerieGrilles_MOY.png"/>
          <p:cNvPicPr>
            <a:picLocks noChangeAspect="1"/>
          </p:cNvPicPr>
          <p:nvPr/>
        </p:nvPicPr>
        <p:blipFill>
          <a:blip r:embed="rId2" cstate="print"/>
          <a:stretch>
            <a:fillRect/>
          </a:stretch>
        </p:blipFill>
        <p:spPr>
          <a:xfrm>
            <a:off x="21774" y="1375114"/>
            <a:ext cx="4912036" cy="3266503"/>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50" y="3378091"/>
            <a:ext cx="4912036" cy="3266503"/>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orbits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smtClean="0">
                          <a:latin typeface="Trebuchet MS"/>
                          <a:ea typeface="Calibri"/>
                          <a:cs typeface="Times New Roman"/>
                        </a:rPr>
                        <a:t>Periodic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en-US" sz="3200" dirty="0" smtClean="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1467294" y="249655"/>
            <a:ext cx="7546078"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Orbits comparison for ERS-2 mission</a:t>
            </a:r>
          </a:p>
        </p:txBody>
      </p:sp>
      <p:sp>
        <p:nvSpPr>
          <p:cNvPr id="7" name="Rectangle 12"/>
          <p:cNvSpPr txBox="1">
            <a:spLocks noChangeArrowheads="1"/>
          </p:cNvSpPr>
          <p:nvPr/>
        </p:nvSpPr>
        <p:spPr>
          <a:xfrm>
            <a:off x="143875" y="1335470"/>
            <a:ext cx="4466612"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The orbit computed by GFZ </a:t>
            </a:r>
            <a:r>
              <a:rPr lang="en-GB" sz="1400" dirty="0" smtClean="0">
                <a:solidFill>
                  <a:srgbClr val="00338D"/>
                </a:solidFill>
                <a:latin typeface="Arial" pitchFamily="34" charset="0"/>
                <a:cs typeface="Arial" pitchFamily="34" charset="0"/>
              </a:rPr>
              <a:t>shows:</a:t>
            </a:r>
          </a:p>
          <a:p>
            <a:pPr>
              <a:buFont typeface="Arial" pitchFamily="34" charset="0"/>
              <a:buChar char="•"/>
            </a:pPr>
            <a:endParaRPr lang="en-GB"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performances degraded at crossovers by comparison to SL_cci. </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significant impact at regional scales, however</a:t>
            </a:r>
            <a:r>
              <a:rPr lang="en-US" sz="1400" dirty="0" smtClean="0">
                <a:solidFill>
                  <a:srgbClr val="00338D"/>
                </a:solidFill>
                <a:latin typeface="Arial" pitchFamily="34" charset="0"/>
                <a:cs typeface="Arial" pitchFamily="34" charset="0"/>
              </a:rPr>
              <a:t>, it is </a:t>
            </a:r>
            <a:r>
              <a:rPr lang="en-US" sz="1400" dirty="0" smtClean="0">
                <a:solidFill>
                  <a:srgbClr val="00338D"/>
                </a:solidFill>
                <a:latin typeface="Arial" pitchFamily="34" charset="0"/>
                <a:cs typeface="Arial" pitchFamily="34" charset="0"/>
              </a:rPr>
              <a:t>not possible to determine which orbit is better</a:t>
            </a:r>
            <a:r>
              <a:rPr lang="en-US" sz="1400" dirty="0" smtClean="0">
                <a:solidFill>
                  <a:srgbClr val="00338D"/>
                </a:solidFill>
                <a:latin typeface="Arial" pitchFamily="34" charset="0"/>
                <a:cs typeface="Arial" pitchFamily="34" charset="0"/>
              </a:rPr>
              <a:t>.</a:t>
            </a:r>
            <a:r>
              <a:rPr lang="en-US" sz="1400" dirty="0" smtClean="0">
                <a:solidFill>
                  <a:srgbClr val="00338D"/>
                </a:solidFill>
                <a:latin typeface="Arial" pitchFamily="34" charset="0"/>
                <a:cs typeface="Arial" pitchFamily="34" charset="0"/>
              </a:rPr>
              <a:t> </a:t>
            </a:r>
            <a:endParaRPr lang="en-US" sz="14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precise orbit computed by GFZ for climate applications. It will be referred to as “GFZ”.</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orbit with the reference one in </a:t>
            </a:r>
            <a:r>
              <a:rPr lang="en-GB" sz="1600" kern="0" dirty="0" err="1" smtClean="0">
                <a:solidFill>
                  <a:srgbClr val="00338D"/>
                </a:solidFill>
                <a:latin typeface="Arial" charset="0"/>
              </a:rPr>
              <a:t>SL_cci</a:t>
            </a:r>
            <a:r>
              <a:rPr lang="en-GB" sz="1600" kern="0" dirty="0" smtClean="0">
                <a:solidFill>
                  <a:srgbClr val="00338D"/>
                </a:solidFill>
                <a:latin typeface="Arial" charset="0"/>
              </a:rPr>
              <a:t> products, computed by REAPER project. It will be referred to as “</a:t>
            </a:r>
            <a:r>
              <a:rPr lang="en-GB" sz="1600" kern="0" dirty="0" err="1" smtClean="0">
                <a:solidFill>
                  <a:srgbClr val="00338D"/>
                </a:solidFill>
                <a:latin typeface="Arial" charset="0"/>
              </a:rPr>
              <a:t>SL_cci</a:t>
            </a:r>
            <a:r>
              <a:rPr lang="en-GB" sz="1600" kern="0" dirty="0" smtClean="0">
                <a:solidFill>
                  <a:srgbClr val="00338D"/>
                </a:solidFill>
                <a:latin typeface="Arial" charset="0"/>
              </a:rPr>
              <a:t>”.</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GFZ orbit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134433" y="260288"/>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Orbit comparison for ERS-2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FBD4B4"/>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0.06mm/yr trend difference on the Global MSL</a:t>
            </a:r>
          </a:p>
        </p:txBody>
      </p:sp>
      <p:pic>
        <p:nvPicPr>
          <p:cNvPr id="7" name="Image 6" descr="Log2SVG_MOY_G.png"/>
          <p:cNvPicPr>
            <a:picLocks noChangeAspect="1"/>
          </p:cNvPicPr>
          <p:nvPr/>
        </p:nvPicPr>
        <p:blipFill>
          <a:blip r:embed="rId2" cstate="print"/>
          <a:stretch>
            <a:fillRect/>
          </a:stretch>
        </p:blipFill>
        <p:spPr>
          <a:xfrm>
            <a:off x="4771230" y="3209026"/>
            <a:ext cx="4563010" cy="3030124"/>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69865" y="308875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5" y="3142345"/>
            <a:ext cx="4626412" cy="3072226"/>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orbits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 </a:t>
            </a:r>
          </a:p>
        </p:txBody>
      </p:sp>
      <p:sp>
        <p:nvSpPr>
          <p:cNvPr id="9" name="Rectangle 8"/>
          <p:cNvSpPr/>
          <p:nvPr/>
        </p:nvSpPr>
        <p:spPr>
          <a:xfrm>
            <a:off x="1269865" y="364167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FBD4B4"/>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Low impact detected on Periodic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9"/>
          <p:cNvSpPr/>
          <p:nvPr/>
        </p:nvSpPr>
        <p:spPr>
          <a:xfrm>
            <a:off x="1269865" y="4194590"/>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pic>
        <p:nvPicPr>
          <p:cNvPr id="7" name="Image 6" descr="CreerPeriodogramme_G_0-1Y.png"/>
          <p:cNvPicPr>
            <a:picLocks noChangeAspect="1"/>
          </p:cNvPicPr>
          <p:nvPr/>
        </p:nvPicPr>
        <p:blipFill>
          <a:blip r:embed="rId2" cstate="print"/>
          <a:stretch>
            <a:fillRect/>
          </a:stretch>
        </p:blipFill>
        <p:spPr>
          <a:xfrm>
            <a:off x="5591212" y="4365933"/>
            <a:ext cx="3491618" cy="2318652"/>
          </a:xfrm>
          <a:prstGeom prst="rect">
            <a:avLst/>
          </a:prstGeom>
        </p:spPr>
      </p:pic>
      <p:pic>
        <p:nvPicPr>
          <p:cNvPr id="8" name="Image 7" descr="CreerPeriodogramme_G_1Y-ref.png"/>
          <p:cNvPicPr>
            <a:picLocks noChangeAspect="1"/>
          </p:cNvPicPr>
          <p:nvPr/>
        </p:nvPicPr>
        <p:blipFill>
          <a:blip r:embed="rId3" cstate="print"/>
          <a:stretch>
            <a:fillRect/>
          </a:stretch>
        </p:blipFill>
        <p:spPr>
          <a:xfrm>
            <a:off x="5580330" y="2036389"/>
            <a:ext cx="3513005" cy="233285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031325"/>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positive (see figures on next slide) between 1 and 9 cm²: This means that the new GFZ orbit shows a strong degradation by comparison to the </a:t>
            </a:r>
            <a:r>
              <a:rPr lang="en-US" sz="1400"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orbit.</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these degradations are global.</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69865" y="588523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6" y="3638672"/>
            <a:ext cx="4731977" cy="3142328"/>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2031325"/>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GFZ and </a:t>
            </a:r>
            <a:r>
              <a:rPr lang="en-US" sz="1400"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orbits (over all the period):</a:t>
            </a:r>
          </a:p>
          <a:p>
            <a:pPr>
              <a:buFontTx/>
              <a:buChar char="-"/>
            </a:pPr>
            <a:r>
              <a:rPr lang="en-US" sz="1400" dirty="0" smtClean="0">
                <a:solidFill>
                  <a:srgbClr val="00338D"/>
                </a:solidFill>
                <a:latin typeface="Arial" pitchFamily="34" charset="0"/>
                <a:cs typeface="Arial" pitchFamily="34" charset="0"/>
              </a:rPr>
              <a:t> Significant degradation (4 cm²) In the West Pacific and Atlantic oceans; 2cm² in the East Pacific and Indian oceans.</a:t>
            </a: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954107"/>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Orbits:</a:t>
            </a:r>
          </a:p>
          <a:p>
            <a:pPr>
              <a:buFontTx/>
              <a:buChar char="-"/>
            </a:pPr>
            <a:r>
              <a:rPr lang="en-US" sz="1400" dirty="0" smtClean="0">
                <a:solidFill>
                  <a:srgbClr val="00338D"/>
                </a:solidFill>
                <a:latin typeface="Arial" pitchFamily="34" charset="0"/>
                <a:cs typeface="Arial" pitchFamily="34" charset="0"/>
              </a:rPr>
              <a:t> Degradation (between 1 and 9cm²) with GFZ. The degradation is more significant from 1999 onwards</a:t>
            </a:r>
          </a:p>
        </p:txBody>
      </p:sp>
      <p:pic>
        <p:nvPicPr>
          <p:cNvPr id="9" name="Image 8" descr="DiffGrids.png"/>
          <p:cNvPicPr>
            <a:picLocks noChangeAspect="1"/>
          </p:cNvPicPr>
          <p:nvPr/>
        </p:nvPicPr>
        <p:blipFill>
          <a:blip r:embed="rId3" cstate="print"/>
          <a:stretch>
            <a:fillRect/>
          </a:stretch>
        </p:blipFill>
        <p:spPr>
          <a:xfrm>
            <a:off x="294600" y="1379192"/>
            <a:ext cx="4850959" cy="3209717"/>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ERS-2</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1169551"/>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strong impact (~0.8 mm/yr) on the regional trends. It is negative in the Atlantic and West Indian Oceans; and positive in the East Indian and Pacific Oceans. It is not possible to determine which orbit is better.</a:t>
            </a:r>
          </a:p>
          <a:p>
            <a:pPr algn="just">
              <a:buFont typeface="Symbol"/>
              <a:buChar char="Þ"/>
            </a:pPr>
            <a:endParaRPr lang="en-US" sz="1400" dirty="0" smtClean="0">
              <a:solidFill>
                <a:srgbClr val="00338D"/>
              </a:solidFill>
              <a:latin typeface="Arial" pitchFamily="34" charset="0"/>
              <a:cs typeface="Arial" pitchFamily="34" charset="0"/>
            </a:endParaRP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69865" y="4768772"/>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Orbits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7" y="2363384"/>
            <a:ext cx="6453586" cy="429163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Technical Note</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76575520-B383-4D54-8204-3EE49D9E68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4584a92-cfe5-42c0-880b-1dbd08f20e00"/>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CB9DFDA-79FA-4055-848E-2D5ED4458393}">
  <ds:schemaRefs>
    <ds:schemaRef ds:uri="Microsoft.SharePoint.Taxonomy.ContentTypeSync"/>
  </ds:schemaRefs>
</ds:datastoreItem>
</file>

<file path=customXml/itemProps3.xml><?xml version="1.0" encoding="utf-8"?>
<ds:datastoreItem xmlns:ds="http://schemas.openxmlformats.org/officeDocument/2006/customXml" ds:itemID="{7715BABC-57CD-476C-A385-E3C00A2236D6}">
  <ds:schemaRefs>
    <ds:schemaRef ds:uri="http://schemas.microsoft.com/sharepoint/events"/>
  </ds:schemaRefs>
</ds:datastoreItem>
</file>

<file path=customXml/itemProps4.xml><?xml version="1.0" encoding="utf-8"?>
<ds:datastoreItem xmlns:ds="http://schemas.openxmlformats.org/officeDocument/2006/customXml" ds:itemID="{33E54029-4DCD-4956-9CE8-BF0CA6ACAD57}">
  <ds:schemaRefs>
    <ds:schemaRef ds:uri="http://schemas.microsoft.com/sharepoint/v3/contenttype/forms"/>
  </ds:schemaRefs>
</ds:datastoreItem>
</file>

<file path=customXml/itemProps5.xml><?xml version="1.0" encoding="utf-8"?>
<ds:datastoreItem xmlns:ds="http://schemas.openxmlformats.org/officeDocument/2006/customXml" ds:itemID="{9E0A1007-7F0A-42B9-94DC-38BDE2D0EE64}">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24584a92-cfe5-42c0-880b-1dbd08f20e00"/>
    <ds:schemaRef ds:uri="http://schemas.microsoft.com/sharepoint/v3/field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7859</TotalTime>
  <Words>1144</Words>
  <Application>Microsoft Office PowerPoint</Application>
  <PresentationFormat>Format A4 (210 x 297 mm)</PresentationFormat>
  <Paragraphs>228</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mablain</cp:lastModifiedBy>
  <cp:revision>1233</cp:revision>
  <cp:lastPrinted>2008-08-26T16:26:23Z</cp:lastPrinted>
  <dcterms:created xsi:type="dcterms:W3CDTF">2011-01-18T09:37:25Z</dcterms:created>
  <dcterms:modified xsi:type="dcterms:W3CDTF">2015-09-18T08:00:23Z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