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Override PartName="/customXml/itemProps4.xml" ContentType="application/vnd.openxmlformats-officedocument.customXmlProperties+xml"/>
  <Override PartName="/customXml/itemProps5.xml" ContentType="application/vnd.openxmlformats-officedocument.customXml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54" r:id="rId6"/>
  </p:sldMasterIdLst>
  <p:notesMasterIdLst>
    <p:notesMasterId r:id="rId21"/>
  </p:notesMasterIdLst>
  <p:handoutMasterIdLst>
    <p:handoutMasterId r:id="rId22"/>
  </p:handoutMasterIdLst>
  <p:sldIdLst>
    <p:sldId id="484" r:id="rId7"/>
    <p:sldId id="559" r:id="rId8"/>
    <p:sldId id="551" r:id="rId9"/>
    <p:sldId id="590" r:id="rId10"/>
    <p:sldId id="575" r:id="rId11"/>
    <p:sldId id="600" r:id="rId12"/>
    <p:sldId id="601" r:id="rId13"/>
    <p:sldId id="552" r:id="rId14"/>
    <p:sldId id="556" r:id="rId15"/>
    <p:sldId id="572" r:id="rId16"/>
    <p:sldId id="577" r:id="rId17"/>
    <p:sldId id="591" r:id="rId18"/>
    <p:sldId id="602" r:id="rId19"/>
    <p:sldId id="566" r:id="rId20"/>
  </p:sldIdLst>
  <p:sldSz cx="9906000" cy="6858000" type="A4"/>
  <p:notesSz cx="6797675" cy="9926638"/>
  <p:defaultTextStyle>
    <a:defPPr>
      <a:defRPr lang="en-US"/>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blain" initials="m"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BD4B4"/>
    <a:srgbClr val="E36C0A"/>
    <a:srgbClr val="00338D"/>
    <a:srgbClr val="00549F"/>
    <a:srgbClr val="FFCC99"/>
    <a:srgbClr val="FDC82F"/>
    <a:srgbClr val="FDE3F6"/>
    <a:srgbClr val="008542"/>
    <a:srgbClr val="CCFFFF"/>
    <a:srgbClr val="0098DB"/>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Style moyen 4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3B4B98B0-60AC-42C2-AFA5-B58CD77FA1E5}" styleName="Style léger 1 - Accentuation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889" autoAdjust="0"/>
    <p:restoredTop sz="94660"/>
  </p:normalViewPr>
  <p:slideViewPr>
    <p:cSldViewPr snapToGrid="0">
      <p:cViewPr>
        <p:scale>
          <a:sx n="90" d="100"/>
          <a:sy n="90" d="100"/>
        </p:scale>
        <p:origin x="-1644" y="-432"/>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5" d="100"/>
          <a:sy n="55" d="100"/>
        </p:scale>
        <p:origin x="-2958" y="-96"/>
      </p:cViewPr>
      <p:guideLst>
        <p:guide orient="horz" pos="3126"/>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presProps" Target="presProps.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commentAuthors" Target="commentAuthor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28738" name="Rectangle 2"/>
          <p:cNvSpPr>
            <a:spLocks noGrp="1" noChangeArrowheads="1"/>
          </p:cNvSpPr>
          <p:nvPr>
            <p:ph type="hdr" sz="quarter"/>
          </p:nvPr>
        </p:nvSpPr>
        <p:spPr bwMode="auto">
          <a:xfrm>
            <a:off x="0" y="0"/>
            <a:ext cx="2946135" cy="496015"/>
          </a:xfrm>
          <a:prstGeom prst="rect">
            <a:avLst/>
          </a:prstGeom>
          <a:noFill/>
          <a:ln w="9525">
            <a:noFill/>
            <a:miter lim="800000"/>
            <a:headEnd/>
            <a:tailEnd/>
          </a:ln>
        </p:spPr>
        <p:txBody>
          <a:bodyPr vert="horz" wrap="square" lIns="91535" tIns="45767" rIns="91535" bIns="45767" numCol="1" anchor="t" anchorCtr="0" compatLnSpc="1">
            <a:prstTxWarp prst="textNoShape">
              <a:avLst/>
            </a:prstTxWarp>
          </a:bodyPr>
          <a:lstStyle>
            <a:lvl1pPr defTabSz="914522">
              <a:defRPr sz="1200">
                <a:latin typeface="Arial" charset="0"/>
              </a:defRPr>
            </a:lvl1pPr>
          </a:lstStyle>
          <a:p>
            <a:endParaRPr lang="it-IT"/>
          </a:p>
        </p:txBody>
      </p:sp>
      <p:sp>
        <p:nvSpPr>
          <p:cNvPr id="628739" name="Rectangle 3"/>
          <p:cNvSpPr>
            <a:spLocks noGrp="1" noChangeArrowheads="1"/>
          </p:cNvSpPr>
          <p:nvPr>
            <p:ph type="dt" sz="quarter" idx="1"/>
          </p:nvPr>
        </p:nvSpPr>
        <p:spPr bwMode="auto">
          <a:xfrm>
            <a:off x="3849955" y="0"/>
            <a:ext cx="2946135" cy="496015"/>
          </a:xfrm>
          <a:prstGeom prst="rect">
            <a:avLst/>
          </a:prstGeom>
          <a:noFill/>
          <a:ln w="9525">
            <a:noFill/>
            <a:miter lim="800000"/>
            <a:headEnd/>
            <a:tailEnd/>
          </a:ln>
        </p:spPr>
        <p:txBody>
          <a:bodyPr vert="horz" wrap="square" lIns="91535" tIns="45767" rIns="91535" bIns="45767" numCol="1" anchor="t" anchorCtr="0" compatLnSpc="1">
            <a:prstTxWarp prst="textNoShape">
              <a:avLst/>
            </a:prstTxWarp>
          </a:bodyPr>
          <a:lstStyle>
            <a:lvl1pPr algn="r" defTabSz="914522">
              <a:defRPr sz="1200">
                <a:latin typeface="Arial" charset="0"/>
              </a:defRPr>
            </a:lvl1pPr>
          </a:lstStyle>
          <a:p>
            <a:endParaRPr lang="it-IT"/>
          </a:p>
        </p:txBody>
      </p:sp>
      <p:sp>
        <p:nvSpPr>
          <p:cNvPr id="628740" name="Rectangle 4"/>
          <p:cNvSpPr>
            <a:spLocks noGrp="1" noChangeArrowheads="1"/>
          </p:cNvSpPr>
          <p:nvPr>
            <p:ph type="ftr" sz="quarter" idx="2"/>
          </p:nvPr>
        </p:nvSpPr>
        <p:spPr bwMode="auto">
          <a:xfrm>
            <a:off x="0" y="9429039"/>
            <a:ext cx="2946135" cy="496015"/>
          </a:xfrm>
          <a:prstGeom prst="rect">
            <a:avLst/>
          </a:prstGeom>
          <a:noFill/>
          <a:ln w="9525">
            <a:noFill/>
            <a:miter lim="800000"/>
            <a:headEnd/>
            <a:tailEnd/>
          </a:ln>
        </p:spPr>
        <p:txBody>
          <a:bodyPr vert="horz" wrap="square" lIns="91535" tIns="45767" rIns="91535" bIns="45767" numCol="1" anchor="b" anchorCtr="0" compatLnSpc="1">
            <a:prstTxWarp prst="textNoShape">
              <a:avLst/>
            </a:prstTxWarp>
          </a:bodyPr>
          <a:lstStyle>
            <a:lvl1pPr defTabSz="914522">
              <a:defRPr sz="1200">
                <a:latin typeface="Arial" charset="0"/>
              </a:defRPr>
            </a:lvl1pPr>
          </a:lstStyle>
          <a:p>
            <a:endParaRPr lang="it-IT"/>
          </a:p>
        </p:txBody>
      </p:sp>
      <p:sp>
        <p:nvSpPr>
          <p:cNvPr id="628741" name="Rectangle 5"/>
          <p:cNvSpPr>
            <a:spLocks noGrp="1" noChangeArrowheads="1"/>
          </p:cNvSpPr>
          <p:nvPr>
            <p:ph type="sldNum" sz="quarter" idx="3"/>
          </p:nvPr>
        </p:nvSpPr>
        <p:spPr bwMode="auto">
          <a:xfrm>
            <a:off x="3849955" y="9429039"/>
            <a:ext cx="2946135" cy="496015"/>
          </a:xfrm>
          <a:prstGeom prst="rect">
            <a:avLst/>
          </a:prstGeom>
          <a:noFill/>
          <a:ln w="9525">
            <a:noFill/>
            <a:miter lim="800000"/>
            <a:headEnd/>
            <a:tailEnd/>
          </a:ln>
        </p:spPr>
        <p:txBody>
          <a:bodyPr vert="horz" wrap="square" lIns="91535" tIns="45767" rIns="91535" bIns="45767" numCol="1" anchor="b" anchorCtr="0" compatLnSpc="1">
            <a:prstTxWarp prst="textNoShape">
              <a:avLst/>
            </a:prstTxWarp>
          </a:bodyPr>
          <a:lstStyle>
            <a:lvl1pPr algn="r" defTabSz="914522">
              <a:defRPr sz="1200">
                <a:latin typeface="Arial" charset="0"/>
              </a:defRPr>
            </a:lvl1pPr>
          </a:lstStyle>
          <a:p>
            <a:fld id="{3B323AA3-7E86-49BB-9725-1E4B07414E83}" type="slidenum">
              <a:rPr lang="it-IT"/>
              <a:pPr/>
              <a:t>‹N°›</a:t>
            </a:fld>
            <a:endParaRPr 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bwMode="auto">
          <a:xfrm>
            <a:off x="0" y="1"/>
            <a:ext cx="2919179" cy="516616"/>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lvl1pPr defTabSz="882823">
              <a:defRPr sz="1200"/>
            </a:lvl1pPr>
          </a:lstStyle>
          <a:p>
            <a:endParaRPr lang="en-US"/>
          </a:p>
        </p:txBody>
      </p:sp>
      <p:sp>
        <p:nvSpPr>
          <p:cNvPr id="58371" name="Rectangle 3"/>
          <p:cNvSpPr>
            <a:spLocks noGrp="1" noChangeArrowheads="1"/>
          </p:cNvSpPr>
          <p:nvPr>
            <p:ph type="dt" idx="1"/>
          </p:nvPr>
        </p:nvSpPr>
        <p:spPr bwMode="auto">
          <a:xfrm>
            <a:off x="3867397" y="1"/>
            <a:ext cx="2917593" cy="516616"/>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lvl1pPr algn="r" defTabSz="882823">
              <a:defRPr sz="1200"/>
            </a:lvl1pPr>
          </a:lstStyle>
          <a:p>
            <a:fld id="{133E4C13-2E33-430A-90ED-4117EE0F8CA5}" type="datetimeFigureOut">
              <a:rPr lang="en-US"/>
              <a:pPr/>
              <a:t>9/18/2015</a:t>
            </a:fld>
            <a:endParaRPr lang="en-US"/>
          </a:p>
        </p:txBody>
      </p:sp>
      <p:sp>
        <p:nvSpPr>
          <p:cNvPr id="58372" name="Rectangle 4"/>
          <p:cNvSpPr>
            <a:spLocks noGrp="1" noRot="1" noChangeAspect="1" noChangeArrowheads="1" noTextEdit="1"/>
          </p:cNvSpPr>
          <p:nvPr>
            <p:ph type="sldImg" idx="2"/>
          </p:nvPr>
        </p:nvSpPr>
        <p:spPr bwMode="auto">
          <a:xfrm>
            <a:off x="760413" y="738188"/>
            <a:ext cx="5338762" cy="3695700"/>
          </a:xfrm>
          <a:prstGeom prst="rect">
            <a:avLst/>
          </a:prstGeom>
          <a:noFill/>
          <a:ln w="9525">
            <a:solidFill>
              <a:srgbClr val="000000"/>
            </a:solidFill>
            <a:miter lim="800000"/>
            <a:headEnd/>
            <a:tailEnd/>
          </a:ln>
          <a:effectLst/>
        </p:spPr>
      </p:sp>
      <p:sp>
        <p:nvSpPr>
          <p:cNvPr id="58373" name="Rectangle 5"/>
          <p:cNvSpPr>
            <a:spLocks noGrp="1" noChangeArrowheads="1"/>
          </p:cNvSpPr>
          <p:nvPr>
            <p:ph type="body" sz="quarter" idx="3"/>
          </p:nvPr>
        </p:nvSpPr>
        <p:spPr bwMode="auto">
          <a:xfrm>
            <a:off x="875278" y="4730367"/>
            <a:ext cx="5034434" cy="4434025"/>
          </a:xfrm>
          <a:prstGeom prst="rect">
            <a:avLst/>
          </a:prstGeom>
          <a:noFill/>
          <a:ln w="9525">
            <a:noFill/>
            <a:miter lim="800000"/>
            <a:headEnd/>
            <a:tailEnd/>
          </a:ln>
          <a:effectLst/>
        </p:spPr>
        <p:txBody>
          <a:bodyPr vert="horz" wrap="square" lIns="88208" tIns="44104" rIns="88208" bIns="4410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8374" name="Rectangle 6"/>
          <p:cNvSpPr>
            <a:spLocks noGrp="1" noChangeArrowheads="1"/>
          </p:cNvSpPr>
          <p:nvPr>
            <p:ph type="ftr" sz="quarter" idx="4"/>
          </p:nvPr>
        </p:nvSpPr>
        <p:spPr bwMode="auto">
          <a:xfrm>
            <a:off x="0" y="9460733"/>
            <a:ext cx="2919179" cy="442135"/>
          </a:xfrm>
          <a:prstGeom prst="rect">
            <a:avLst/>
          </a:prstGeom>
          <a:noFill/>
          <a:ln w="9525">
            <a:noFill/>
            <a:miter lim="800000"/>
            <a:headEnd/>
            <a:tailEnd/>
          </a:ln>
          <a:effectLst/>
        </p:spPr>
        <p:txBody>
          <a:bodyPr vert="horz" wrap="square" lIns="88208" tIns="44104" rIns="88208" bIns="44104" numCol="1" anchor="b" anchorCtr="0" compatLnSpc="1">
            <a:prstTxWarp prst="textNoShape">
              <a:avLst/>
            </a:prstTxWarp>
          </a:bodyPr>
          <a:lstStyle>
            <a:lvl1pPr defTabSz="882823">
              <a:defRPr sz="1200"/>
            </a:lvl1pPr>
          </a:lstStyle>
          <a:p>
            <a:endParaRPr lang="en-US"/>
          </a:p>
        </p:txBody>
      </p:sp>
      <p:sp>
        <p:nvSpPr>
          <p:cNvPr id="58375" name="Rectangle 7"/>
          <p:cNvSpPr>
            <a:spLocks noGrp="1" noChangeArrowheads="1"/>
          </p:cNvSpPr>
          <p:nvPr>
            <p:ph type="sldNum" sz="quarter" idx="5"/>
          </p:nvPr>
        </p:nvSpPr>
        <p:spPr bwMode="auto">
          <a:xfrm>
            <a:off x="3867397" y="9460733"/>
            <a:ext cx="2917593" cy="442135"/>
          </a:xfrm>
          <a:prstGeom prst="rect">
            <a:avLst/>
          </a:prstGeom>
          <a:noFill/>
          <a:ln w="9525">
            <a:noFill/>
            <a:miter lim="800000"/>
            <a:headEnd/>
            <a:tailEnd/>
          </a:ln>
          <a:effectLst/>
        </p:spPr>
        <p:txBody>
          <a:bodyPr vert="horz" wrap="square" lIns="88208" tIns="44104" rIns="88208" bIns="44104" numCol="1" anchor="b" anchorCtr="0" compatLnSpc="1">
            <a:prstTxWarp prst="textNoShape">
              <a:avLst/>
            </a:prstTxWarp>
          </a:bodyPr>
          <a:lstStyle>
            <a:lvl1pPr algn="r" defTabSz="882823">
              <a:defRPr sz="1200"/>
            </a:lvl1pPr>
          </a:lstStyle>
          <a:p>
            <a:fld id="{A786D011-E8F0-4D28-A3E1-6A23A132FCB2}" type="slidenum">
              <a:rPr lang="en-US"/>
              <a:pPr/>
              <a:t>‹N°›</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92" name="Rectangle 20"/>
          <p:cNvSpPr>
            <a:spLocks noChangeArrowheads="1"/>
          </p:cNvSpPr>
          <p:nvPr userDrawn="1"/>
        </p:nvSpPr>
        <p:spPr bwMode="auto">
          <a:xfrm>
            <a:off x="0" y="0"/>
            <a:ext cx="9906000" cy="1168400"/>
          </a:xfrm>
          <a:prstGeom prst="rect">
            <a:avLst/>
          </a:prstGeom>
          <a:solidFill>
            <a:schemeClr val="folHlink"/>
          </a:solidFill>
          <a:ln w="9525">
            <a:noFill/>
            <a:miter lim="800000"/>
            <a:headEnd/>
            <a:tailEnd/>
          </a:ln>
          <a:effectLst/>
        </p:spPr>
        <p:txBody>
          <a:bodyPr wrap="none" anchor="ctr"/>
          <a:lstStyle/>
          <a:p>
            <a:endParaRPr lang="fr-FR"/>
          </a:p>
        </p:txBody>
      </p:sp>
      <p:sp>
        <p:nvSpPr>
          <p:cNvPr id="3095" name="Rectangle 6"/>
          <p:cNvSpPr>
            <a:spLocks noGrp="1" noChangeArrowheads="1"/>
          </p:cNvSpPr>
          <p:nvPr>
            <p:ph type="title"/>
          </p:nvPr>
        </p:nvSpPr>
        <p:spPr bwMode="auto">
          <a:xfrm>
            <a:off x="344488" y="150813"/>
            <a:ext cx="8139112" cy="86201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dirty="0" smtClean="0"/>
              <a:t>Click to edit Master title style</a:t>
            </a:r>
          </a:p>
        </p:txBody>
      </p:sp>
      <p:pic>
        <p:nvPicPr>
          <p:cNvPr id="6" name="Image 5" descr="logo CLS_08.png"/>
          <p:cNvPicPr/>
          <p:nvPr userDrawn="1"/>
        </p:nvPicPr>
        <p:blipFill>
          <a:blip r:embed="rId3" cstate="print"/>
          <a:stretch>
            <a:fillRect/>
          </a:stretch>
        </p:blipFill>
        <p:spPr>
          <a:xfrm>
            <a:off x="8694307" y="220372"/>
            <a:ext cx="950958" cy="786193"/>
          </a:xfrm>
          <a:prstGeom prst="rect">
            <a:avLst/>
          </a:prstGeom>
        </p:spPr>
      </p:pic>
    </p:spTree>
  </p:cSld>
  <p:clrMap bg1="lt1" tx1="dk1" bg2="lt2" tx2="dk2" accent1="accent1" accent2="accent2" accent3="accent3" accent4="accent4" accent5="accent5" accent6="accent6" hlink="hlink" folHlink="folHlink"/>
  <p:sldLayoutIdLst>
    <p:sldLayoutId id="2147483903" r:id="rId1"/>
  </p:sldLayoutIdLst>
  <p:timing>
    <p:tnLst>
      <p:par>
        <p:cTn id="1" dur="indefinite" restart="never" nodeType="tmRoot"/>
      </p:par>
    </p:tnLst>
  </p:timing>
  <p:txStyles>
    <p:titleStyle>
      <a:lvl1pPr algn="ctr" rtl="0" eaLnBrk="0" fontAlgn="base" hangingPunct="0">
        <a:spcBef>
          <a:spcPct val="0"/>
        </a:spcBef>
        <a:spcAft>
          <a:spcPct val="0"/>
        </a:spcAft>
        <a:defRPr sz="3600" b="1">
          <a:solidFill>
            <a:schemeClr val="bg1"/>
          </a:solidFill>
          <a:latin typeface="Arial" charset="0"/>
          <a:ea typeface="+mj-ea"/>
          <a:cs typeface="+mj-cs"/>
        </a:defRPr>
      </a:lvl1pPr>
      <a:lvl2pPr algn="ctr" rtl="0" eaLnBrk="0" fontAlgn="base" hangingPunct="0">
        <a:spcBef>
          <a:spcPct val="0"/>
        </a:spcBef>
        <a:spcAft>
          <a:spcPct val="0"/>
        </a:spcAft>
        <a:defRPr sz="3600" b="1">
          <a:solidFill>
            <a:schemeClr val="bg1"/>
          </a:solidFill>
          <a:latin typeface="Arial" charset="0"/>
        </a:defRPr>
      </a:lvl2pPr>
      <a:lvl3pPr algn="ctr" rtl="0" eaLnBrk="0" fontAlgn="base" hangingPunct="0">
        <a:spcBef>
          <a:spcPct val="0"/>
        </a:spcBef>
        <a:spcAft>
          <a:spcPct val="0"/>
        </a:spcAft>
        <a:defRPr sz="3600" b="1">
          <a:solidFill>
            <a:schemeClr val="bg1"/>
          </a:solidFill>
          <a:latin typeface="Arial" charset="0"/>
        </a:defRPr>
      </a:lvl3pPr>
      <a:lvl4pPr algn="ctr" rtl="0" eaLnBrk="0" fontAlgn="base" hangingPunct="0">
        <a:spcBef>
          <a:spcPct val="0"/>
        </a:spcBef>
        <a:spcAft>
          <a:spcPct val="0"/>
        </a:spcAft>
        <a:defRPr sz="3600" b="1">
          <a:solidFill>
            <a:schemeClr val="bg1"/>
          </a:solidFill>
          <a:latin typeface="Arial" charset="0"/>
        </a:defRPr>
      </a:lvl4pPr>
      <a:lvl5pPr algn="ctr" rtl="0" eaLnBrk="0" fontAlgn="base" hangingPunct="0">
        <a:spcBef>
          <a:spcPct val="0"/>
        </a:spcBef>
        <a:spcAft>
          <a:spcPct val="0"/>
        </a:spcAft>
        <a:defRPr sz="3600" b="1">
          <a:solidFill>
            <a:schemeClr val="bg1"/>
          </a:solidFill>
          <a:latin typeface="Arial" charset="0"/>
        </a:defRPr>
      </a:lvl5pPr>
      <a:lvl6pPr marL="457200" algn="l" rtl="0" fontAlgn="base">
        <a:spcBef>
          <a:spcPct val="0"/>
        </a:spcBef>
        <a:spcAft>
          <a:spcPct val="0"/>
        </a:spcAft>
        <a:defRPr b="1">
          <a:solidFill>
            <a:schemeClr val="bg1"/>
          </a:solidFill>
          <a:latin typeface="Verdana" pitchFamily="34" charset="0"/>
        </a:defRPr>
      </a:lvl6pPr>
      <a:lvl7pPr marL="914400" algn="l" rtl="0" fontAlgn="base">
        <a:spcBef>
          <a:spcPct val="0"/>
        </a:spcBef>
        <a:spcAft>
          <a:spcPct val="0"/>
        </a:spcAft>
        <a:defRPr b="1">
          <a:solidFill>
            <a:schemeClr val="bg1"/>
          </a:solidFill>
          <a:latin typeface="Verdana" pitchFamily="34" charset="0"/>
        </a:defRPr>
      </a:lvl7pPr>
      <a:lvl8pPr marL="1371600" algn="l" rtl="0" fontAlgn="base">
        <a:spcBef>
          <a:spcPct val="0"/>
        </a:spcBef>
        <a:spcAft>
          <a:spcPct val="0"/>
        </a:spcAft>
        <a:defRPr b="1">
          <a:solidFill>
            <a:schemeClr val="bg1"/>
          </a:solidFill>
          <a:latin typeface="Verdana" pitchFamily="34" charset="0"/>
        </a:defRPr>
      </a:lvl8pPr>
      <a:lvl9pPr marL="1828800" algn="l" rtl="0" fontAlgn="base">
        <a:spcBef>
          <a:spcPct val="0"/>
        </a:spcBef>
        <a:spcAft>
          <a:spcPct val="0"/>
        </a:spcAft>
        <a:defRPr b="1">
          <a:solidFill>
            <a:schemeClr val="bg1"/>
          </a:solidFill>
          <a:latin typeface="Verdana" pitchFamily="34" charset="0"/>
        </a:defRPr>
      </a:lvl9pPr>
    </p:titleStyle>
    <p:bodyStyle>
      <a:lvl1pPr marL="342900" indent="-342900" algn="l" rtl="0" eaLnBrk="0" fontAlgn="base" hangingPunct="0">
        <a:lnSpc>
          <a:spcPct val="110000"/>
        </a:lnSpc>
        <a:spcBef>
          <a:spcPct val="20000"/>
        </a:spcBef>
        <a:spcAft>
          <a:spcPct val="0"/>
        </a:spcAft>
        <a:buClr>
          <a:srgbClr val="000066"/>
        </a:buClr>
        <a:buChar char="•"/>
        <a:defRPr sz="2800" b="1">
          <a:solidFill>
            <a:srgbClr val="00338D"/>
          </a:solidFill>
          <a:latin typeface="Arial" charset="0"/>
          <a:ea typeface="+mn-ea"/>
          <a:cs typeface="+mn-cs"/>
        </a:defRPr>
      </a:lvl1pPr>
      <a:lvl2pPr marL="1227138"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2pPr>
      <a:lvl3pPr marL="1825625"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3pPr>
      <a:lvl4pPr marL="2424113"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4pPr>
      <a:lvl5pPr marL="3022600" indent="-419100" algn="l" rtl="0" eaLnBrk="0" fontAlgn="base" hangingPunct="0">
        <a:spcBef>
          <a:spcPct val="20000"/>
        </a:spcBef>
        <a:spcAft>
          <a:spcPct val="0"/>
        </a:spcAft>
        <a:buClr>
          <a:srgbClr val="000066"/>
        </a:buClr>
        <a:buFont typeface="NotesSoft-Bold" pitchFamily="2" charset="0"/>
        <a:buChar char="»"/>
        <a:defRPr sz="2800">
          <a:solidFill>
            <a:srgbClr val="00338D"/>
          </a:solidFill>
          <a:latin typeface="Arial" charset="0"/>
        </a:defRPr>
      </a:lvl5pPr>
      <a:lvl6pPr marL="34798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6pPr>
      <a:lvl7pPr marL="39370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7pPr>
      <a:lvl8pPr marL="43942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8pPr>
      <a:lvl9pPr marL="4851400" indent="-419100" algn="l" rtl="0" fontAlgn="base">
        <a:spcBef>
          <a:spcPct val="20000"/>
        </a:spcBef>
        <a:spcAft>
          <a:spcPct val="0"/>
        </a:spcAft>
        <a:buClr>
          <a:srgbClr val="ED1B34"/>
        </a:buClr>
        <a:buFont typeface="NotesSoft-Bold" pitchFamily="2" charset="0"/>
        <a:defRPr sz="2800">
          <a:solidFill>
            <a:schemeClr val="bg2"/>
          </a:solidFill>
          <a:latin typeface="NotesSoft-Bold" pitchFamily="2"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2"/>
          <p:cNvSpPr txBox="1">
            <a:spLocks noChangeArrowheads="1"/>
          </p:cNvSpPr>
          <p:nvPr/>
        </p:nvSpPr>
        <p:spPr>
          <a:xfrm>
            <a:off x="209963" y="1966822"/>
            <a:ext cx="9477375" cy="3499449"/>
          </a:xfrm>
          <a:prstGeom prst="rect">
            <a:avLst/>
          </a:prstGeom>
        </p:spPr>
        <p:txBody>
          <a:bodyPr/>
          <a:lstStyle/>
          <a:p>
            <a:pPr algn="ctr">
              <a:lnSpc>
                <a:spcPct val="85000"/>
              </a:lnSpc>
              <a:spcBef>
                <a:spcPct val="20000"/>
              </a:spcBef>
              <a:buClr>
                <a:srgbClr val="000066"/>
              </a:buClr>
              <a:defRPr/>
            </a:pPr>
            <a:r>
              <a:rPr lang="en-US" sz="3200" b="1" kern="0" dirty="0" smtClean="0">
                <a:solidFill>
                  <a:srgbClr val="00338D"/>
                </a:solidFill>
                <a:latin typeface="Arial" charset="0"/>
              </a:rPr>
              <a:t>Orbit comparison for ERS-1 mission between GFZ and REAPER</a:t>
            </a:r>
          </a:p>
          <a:p>
            <a:pPr>
              <a:buFont typeface="Arial" pitchFamily="34" charset="0"/>
              <a:buChar char="•"/>
            </a:pPr>
            <a:endParaRPr lang="en-US" sz="3200" b="1" kern="0" dirty="0" smtClean="0">
              <a:solidFill>
                <a:srgbClr val="00338D"/>
              </a:solidFill>
              <a:latin typeface="Arial" charset="0"/>
            </a:endParaRPr>
          </a:p>
          <a:p>
            <a:pPr algn="ctr">
              <a:lnSpc>
                <a:spcPct val="85000"/>
              </a:lnSpc>
              <a:spcBef>
                <a:spcPct val="20000"/>
              </a:spcBef>
              <a:buClr>
                <a:srgbClr val="000066"/>
              </a:buClr>
              <a:defRPr/>
            </a:pPr>
            <a:endParaRPr lang="en-US" sz="3200" b="1" kern="0" dirty="0" smtClean="0">
              <a:solidFill>
                <a:srgbClr val="00338D"/>
              </a:solidFill>
              <a:latin typeface="Arial" charset="0"/>
            </a:endParaRPr>
          </a:p>
          <a:p>
            <a:pPr>
              <a:lnSpc>
                <a:spcPct val="85000"/>
              </a:lnSpc>
              <a:spcBef>
                <a:spcPct val="20000"/>
              </a:spcBef>
              <a:buClr>
                <a:srgbClr val="000066"/>
              </a:buClr>
              <a:defRPr/>
            </a:pPr>
            <a:r>
              <a:rPr lang="en-US" sz="1400" b="1" kern="0" dirty="0" smtClean="0">
                <a:solidFill>
                  <a:srgbClr val="00338D"/>
                </a:solidFill>
                <a:latin typeface="Arial" charset="0"/>
              </a:rPr>
              <a:t>The GFZ orbit is referred to as </a:t>
            </a:r>
            <a:r>
              <a:rPr lang="en-US" sz="1400" kern="0" dirty="0" smtClean="0">
                <a:solidFill>
                  <a:srgbClr val="00338D"/>
                </a:solidFill>
                <a:latin typeface="Arial" charset="0"/>
              </a:rPr>
              <a:t>GFZ in the following study</a:t>
            </a:r>
          </a:p>
          <a:p>
            <a:pPr>
              <a:lnSpc>
                <a:spcPct val="85000"/>
              </a:lnSpc>
              <a:spcBef>
                <a:spcPct val="20000"/>
              </a:spcBef>
              <a:buClr>
                <a:srgbClr val="000066"/>
              </a:buClr>
              <a:defRPr/>
            </a:pPr>
            <a:r>
              <a:rPr lang="en-US" sz="1400" b="1" kern="0" dirty="0" smtClean="0">
                <a:solidFill>
                  <a:srgbClr val="00338D"/>
                </a:solidFill>
                <a:latin typeface="Arial" charset="0"/>
              </a:rPr>
              <a:t>The REAPER orbit is referred to as </a:t>
            </a:r>
            <a:r>
              <a:rPr lang="en-US" sz="1400" kern="0" dirty="0" smtClean="0">
                <a:solidFill>
                  <a:srgbClr val="00338D"/>
                </a:solidFill>
                <a:latin typeface="Arial" charset="0"/>
              </a:rPr>
              <a:t>SL</a:t>
            </a:r>
            <a:r>
              <a:rPr lang="fr-FR" sz="1400" kern="0" dirty="0" err="1" smtClean="0">
                <a:solidFill>
                  <a:srgbClr val="00338D"/>
                </a:solidFill>
                <a:latin typeface="Arial" charset="0"/>
              </a:rPr>
              <a:t>_cci</a:t>
            </a:r>
            <a:endParaRPr lang="en-US" sz="1200" i="1" kern="0" dirty="0" smtClean="0">
              <a:solidFill>
                <a:srgbClr val="00338D"/>
              </a:solidFill>
              <a:latin typeface="Arial"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r>
              <a:rPr lang="en-US" sz="1600" b="1" kern="0" dirty="0" smtClean="0">
                <a:solidFill>
                  <a:srgbClr val="00338D"/>
                </a:solidFill>
                <a:latin typeface="Arial" charset="0"/>
              </a:rPr>
              <a:t>Lionel Zawadzki, Michael Ablain (CLS)</a:t>
            </a:r>
            <a:endParaRPr kumimoji="0" lang="en-US" sz="16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16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au 9"/>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ERS-1</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GFZ</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err="1" smtClean="0">
                          <a:latin typeface="Trebuchet MS"/>
                          <a:ea typeface="Calibri"/>
                          <a:cs typeface="Times New Roman"/>
                        </a:rPr>
                        <a:t>SL_cci</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4">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E36C0A"/>
                    </a:solid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4" name="Rectangle 13"/>
          <p:cNvSpPr/>
          <p:nvPr/>
        </p:nvSpPr>
        <p:spPr>
          <a:xfrm>
            <a:off x="5486398" y="2236003"/>
            <a:ext cx="4212773" cy="2677656"/>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A</a:t>
            </a:r>
            <a:r>
              <a:rPr lang="en-US" sz="1400" dirty="0" err="1" smtClean="0">
                <a:solidFill>
                  <a:srgbClr val="00338D"/>
                </a:solidFill>
                <a:latin typeface="Arial" pitchFamily="34" charset="0"/>
                <a:cs typeface="Arial" pitchFamily="34" charset="0"/>
              </a:rPr>
              <a:t>mplitudes</a:t>
            </a:r>
            <a:r>
              <a:rPr lang="en-US" sz="1400" dirty="0" smtClean="0">
                <a:solidFill>
                  <a:srgbClr val="00338D"/>
                </a:solidFill>
                <a:latin typeface="Arial" pitchFamily="34" charset="0"/>
                <a:cs typeface="Arial" pitchFamily="34" charset="0"/>
              </a:rPr>
              <a:t> differences reach 3mm or -3mm for annual and semi-annual signal (see figures on next slide). </a:t>
            </a:r>
          </a:p>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These differences are small and it is not possible to determine which orbit is the best one for theses scales.</a:t>
            </a:r>
          </a:p>
          <a:p>
            <a:pPr>
              <a:buFont typeface="Symbol"/>
              <a:buChar char="Þ"/>
            </a:pPr>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However, the impact on the phases is significant as it reaches 20° (about 20 days of phase shift)</a:t>
            </a:r>
          </a:p>
          <a:p>
            <a:pPr>
              <a:buFont typeface="Symbol"/>
              <a:buChar char="Þ"/>
            </a:pPr>
            <a:endParaRPr lang="en-US" sz="1400" dirty="0" smtClean="0">
              <a:solidFill>
                <a:srgbClr val="00338D"/>
              </a:solidFill>
              <a:latin typeface="Arial" pitchFamily="34" charset="0"/>
              <a:cs typeface="Arial" pitchFamily="34" charset="0"/>
            </a:endParaRPr>
          </a:p>
          <a:p>
            <a:pPr>
              <a:buFont typeface="Symbol"/>
              <a:buChar char="Þ"/>
            </a:pPr>
            <a:endParaRPr lang="en-US" sz="1400" dirty="0" smtClean="0">
              <a:solidFill>
                <a:srgbClr val="00338D"/>
              </a:solidFill>
              <a:latin typeface="Arial" pitchFamily="34" charset="0"/>
              <a:cs typeface="Arial" pitchFamily="34" charset="0"/>
            </a:endParaRPr>
          </a:p>
        </p:txBody>
      </p:sp>
      <p:sp>
        <p:nvSpPr>
          <p:cNvPr id="8"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9" name="Rectangle 12"/>
          <p:cNvSpPr txBox="1">
            <a:spLocks noChangeArrowheads="1"/>
          </p:cNvSpPr>
          <p:nvPr/>
        </p:nvSpPr>
        <p:spPr>
          <a:xfrm>
            <a:off x="5501127" y="1282109"/>
            <a:ext cx="4150659" cy="786177"/>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Significant impact detected on Annual and Semi-Annual Signals</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1259232" y="5332228"/>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762000" y="1336031"/>
            <a:ext cx="8469085" cy="738664"/>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amplitude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annual signal</a:t>
            </a:r>
          </a:p>
          <a:p>
            <a:pPr>
              <a:buFont typeface="Symbol"/>
              <a:buChar char="Þ"/>
            </a:pPr>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amplitude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semi-annual signal</a:t>
            </a:r>
          </a:p>
        </p:txBody>
      </p:sp>
      <p:pic>
        <p:nvPicPr>
          <p:cNvPr id="9" name="Image 8" descr="DiffGrids_Ampli6M.png"/>
          <p:cNvPicPr>
            <a:picLocks noChangeAspect="1"/>
          </p:cNvPicPr>
          <p:nvPr/>
        </p:nvPicPr>
        <p:blipFill>
          <a:blip r:embed="rId2" cstate="print"/>
          <a:stretch>
            <a:fillRect/>
          </a:stretch>
        </p:blipFill>
        <p:spPr>
          <a:xfrm>
            <a:off x="5156349" y="3846425"/>
            <a:ext cx="4372960" cy="2908018"/>
          </a:xfrm>
          <a:prstGeom prst="rect">
            <a:avLst/>
          </a:prstGeom>
        </p:spPr>
      </p:pic>
      <p:pic>
        <p:nvPicPr>
          <p:cNvPr id="8" name="Image 7" descr="DiffGrids_Ampli1Y.png"/>
          <p:cNvPicPr>
            <a:picLocks noChangeAspect="1"/>
          </p:cNvPicPr>
          <p:nvPr/>
        </p:nvPicPr>
        <p:blipFill>
          <a:blip r:embed="rId3" cstate="print"/>
          <a:stretch>
            <a:fillRect/>
          </a:stretch>
        </p:blipFill>
        <p:spPr>
          <a:xfrm>
            <a:off x="344748" y="2946584"/>
            <a:ext cx="4254363" cy="2829151"/>
          </a:xfrm>
          <a:prstGeom prst="rect">
            <a:avLst/>
          </a:prstGeom>
        </p:spPr>
      </p:pic>
      <p:sp>
        <p:nvSpPr>
          <p:cNvPr id="11" name="ZoneTexte 10"/>
          <p:cNvSpPr txBox="1"/>
          <p:nvPr/>
        </p:nvSpPr>
        <p:spPr>
          <a:xfrm>
            <a:off x="4968606" y="3404214"/>
            <a:ext cx="4737254" cy="400110"/>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GFZ amplitude – SLA </a:t>
            </a:r>
            <a:r>
              <a:rPr lang="fr-FR" sz="1000" dirty="0" err="1" smtClean="0"/>
              <a:t>with</a:t>
            </a:r>
            <a:r>
              <a:rPr lang="fr-FR" sz="1000" dirty="0" smtClean="0"/>
              <a:t> </a:t>
            </a:r>
            <a:r>
              <a:rPr lang="fr-FR" sz="1000" dirty="0" err="1" smtClean="0"/>
              <a:t>SL_cci</a:t>
            </a:r>
            <a:r>
              <a:rPr lang="fr-FR" sz="1000" dirty="0" smtClean="0"/>
              <a:t> amplitude : </a:t>
            </a:r>
            <a:r>
              <a:rPr lang="fr-FR" sz="1000" dirty="0" err="1" smtClean="0"/>
              <a:t>semi-annual</a:t>
            </a:r>
            <a:r>
              <a:rPr lang="fr-FR" sz="1000" dirty="0" smtClean="0"/>
              <a:t> signal</a:t>
            </a:r>
            <a:endParaRPr lang="fr-FR" sz="1000" dirty="0"/>
          </a:p>
        </p:txBody>
      </p:sp>
      <p:sp>
        <p:nvSpPr>
          <p:cNvPr id="12" name="ZoneTexte 11"/>
          <p:cNvSpPr txBox="1"/>
          <p:nvPr/>
        </p:nvSpPr>
        <p:spPr>
          <a:xfrm>
            <a:off x="152399" y="2465946"/>
            <a:ext cx="4737254" cy="246221"/>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GFZ amplitude – SLA </a:t>
            </a:r>
            <a:r>
              <a:rPr lang="fr-FR" sz="1000" dirty="0" err="1" smtClean="0"/>
              <a:t>with</a:t>
            </a:r>
            <a:r>
              <a:rPr lang="fr-FR" sz="1000" dirty="0" smtClean="0"/>
              <a:t> </a:t>
            </a:r>
            <a:r>
              <a:rPr lang="fr-FR" sz="1000" dirty="0" err="1" smtClean="0"/>
              <a:t>SL_cci</a:t>
            </a:r>
            <a:r>
              <a:rPr lang="fr-FR" sz="1000" dirty="0" smtClean="0"/>
              <a:t> amplitude : </a:t>
            </a:r>
            <a:r>
              <a:rPr lang="fr-FR" sz="1000" dirty="0" err="1" smtClean="0"/>
              <a:t>annual</a:t>
            </a:r>
            <a:r>
              <a:rPr lang="fr-FR" sz="1000" dirty="0" smtClean="0"/>
              <a:t> signal</a:t>
            </a:r>
            <a:endParaRPr lang="fr-FR" sz="1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762000" y="1336031"/>
            <a:ext cx="8469085" cy="1169551"/>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phase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annual signal</a:t>
            </a:r>
            <a:r>
              <a:rPr lang="en-US" sz="1400" dirty="0" smtClean="0">
                <a:solidFill>
                  <a:srgbClr val="00338D"/>
                </a:solidFill>
                <a:latin typeface="Arial" pitchFamily="34" charset="0"/>
                <a:cs typeface="Arial" pitchFamily="34" charset="0"/>
              </a:rPr>
              <a:t>.</a:t>
            </a:r>
          </a:p>
          <a:p>
            <a:pPr>
              <a:buFont typeface="Symbol"/>
              <a:buChar char="Þ"/>
            </a:pPr>
            <a:endParaRPr lang="en-US" sz="1400" b="1"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a:t>
            </a:r>
            <a:r>
              <a:rPr lang="en-US" sz="1400" b="1" dirty="0" smtClean="0">
                <a:solidFill>
                  <a:srgbClr val="00338D"/>
                </a:solidFill>
                <a:latin typeface="Arial" pitchFamily="34" charset="0"/>
                <a:cs typeface="Arial" pitchFamily="34" charset="0"/>
              </a:rPr>
              <a:t>phase</a:t>
            </a:r>
            <a:r>
              <a:rPr lang="en-US" sz="1400" dirty="0" smtClean="0">
                <a:solidFill>
                  <a:srgbClr val="00338D"/>
                </a:solidFill>
                <a:latin typeface="Arial" pitchFamily="34" charset="0"/>
                <a:cs typeface="Arial" pitchFamily="34" charset="0"/>
              </a:rPr>
              <a:t> for </a:t>
            </a:r>
            <a:r>
              <a:rPr lang="en-US" sz="1400" b="1" dirty="0" smtClean="0">
                <a:solidFill>
                  <a:srgbClr val="00338D"/>
                </a:solidFill>
                <a:latin typeface="Arial" pitchFamily="34" charset="0"/>
                <a:cs typeface="Arial" pitchFamily="34" charset="0"/>
              </a:rPr>
              <a:t>semi-annual signal</a:t>
            </a:r>
            <a:r>
              <a:rPr lang="en-US" sz="1400" dirty="0" smtClean="0">
                <a:solidFill>
                  <a:srgbClr val="00338D"/>
                </a:solidFill>
                <a:latin typeface="Arial" pitchFamily="34" charset="0"/>
                <a:cs typeface="Arial" pitchFamily="34" charset="0"/>
              </a:rPr>
              <a:t>. </a:t>
            </a:r>
          </a:p>
          <a:p>
            <a:pPr>
              <a:buFont typeface="Symbol"/>
              <a:buChar char="Þ"/>
            </a:pPr>
            <a:endParaRPr lang="en-US" sz="1400" dirty="0" smtClean="0">
              <a:solidFill>
                <a:srgbClr val="00338D"/>
              </a:solidFill>
              <a:latin typeface="Arial" pitchFamily="34" charset="0"/>
              <a:cs typeface="Arial" pitchFamily="34" charset="0"/>
            </a:endParaRPr>
          </a:p>
          <a:p>
            <a:r>
              <a:rPr lang="en-US" sz="1400" dirty="0" smtClean="0">
                <a:solidFill>
                  <a:srgbClr val="00338D"/>
                </a:solidFill>
                <a:latin typeface="Arial" pitchFamily="34" charset="0"/>
                <a:cs typeface="Arial" pitchFamily="34" charset="0"/>
              </a:rPr>
              <a:t>To be noted </a:t>
            </a:r>
            <a:r>
              <a:rPr lang="en-US" sz="1400" u="sng" dirty="0" smtClean="0">
                <a:solidFill>
                  <a:srgbClr val="00338D"/>
                </a:solidFill>
                <a:latin typeface="Arial" pitchFamily="34" charset="0"/>
                <a:cs typeface="Arial" pitchFamily="34" charset="0"/>
              </a:rPr>
              <a:t>a phase value equal to 30° </a:t>
            </a:r>
            <a:r>
              <a:rPr lang="en-US" sz="1400" dirty="0" smtClean="0">
                <a:solidFill>
                  <a:srgbClr val="00338D"/>
                </a:solidFill>
                <a:latin typeface="Arial" pitchFamily="34" charset="0"/>
                <a:cs typeface="Arial" pitchFamily="34" charset="0"/>
              </a:rPr>
              <a:t>corresponds to a period of </a:t>
            </a:r>
            <a:r>
              <a:rPr lang="en-US" sz="1400" u="sng" dirty="0" smtClean="0">
                <a:solidFill>
                  <a:srgbClr val="00338D"/>
                </a:solidFill>
                <a:latin typeface="Arial" pitchFamily="34" charset="0"/>
                <a:cs typeface="Arial" pitchFamily="34" charset="0"/>
              </a:rPr>
              <a:t>one month</a:t>
            </a:r>
          </a:p>
        </p:txBody>
      </p:sp>
      <p:pic>
        <p:nvPicPr>
          <p:cNvPr id="8" name="Image 7" descr="OperVarNc_Phase1Y.png"/>
          <p:cNvPicPr>
            <a:picLocks noChangeAspect="1"/>
          </p:cNvPicPr>
          <p:nvPr/>
        </p:nvPicPr>
        <p:blipFill>
          <a:blip r:embed="rId2" cstate="print"/>
          <a:stretch>
            <a:fillRect/>
          </a:stretch>
        </p:blipFill>
        <p:spPr>
          <a:xfrm>
            <a:off x="704700" y="3337763"/>
            <a:ext cx="3826097" cy="2544354"/>
          </a:xfrm>
          <a:prstGeom prst="rect">
            <a:avLst/>
          </a:prstGeom>
        </p:spPr>
      </p:pic>
      <p:pic>
        <p:nvPicPr>
          <p:cNvPr id="9" name="Image 8" descr="OperVarNc_Phase6M.png"/>
          <p:cNvPicPr>
            <a:picLocks noChangeAspect="1"/>
          </p:cNvPicPr>
          <p:nvPr/>
        </p:nvPicPr>
        <p:blipFill>
          <a:blip r:embed="rId3" cstate="print"/>
          <a:stretch>
            <a:fillRect/>
          </a:stretch>
        </p:blipFill>
        <p:spPr>
          <a:xfrm>
            <a:off x="5431046" y="3917801"/>
            <a:ext cx="4129147" cy="2745882"/>
          </a:xfrm>
          <a:prstGeom prst="rect">
            <a:avLst/>
          </a:prstGeom>
        </p:spPr>
      </p:pic>
      <p:sp>
        <p:nvSpPr>
          <p:cNvPr id="10" name="ZoneTexte 9"/>
          <p:cNvSpPr txBox="1"/>
          <p:nvPr/>
        </p:nvSpPr>
        <p:spPr>
          <a:xfrm>
            <a:off x="5121010" y="3404214"/>
            <a:ext cx="4737254" cy="246221"/>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GFZ phase – SLA </a:t>
            </a:r>
            <a:r>
              <a:rPr lang="fr-FR" sz="1000" dirty="0" err="1" smtClean="0"/>
              <a:t>with</a:t>
            </a:r>
            <a:r>
              <a:rPr lang="fr-FR" sz="1000" dirty="0" smtClean="0"/>
              <a:t> </a:t>
            </a:r>
            <a:r>
              <a:rPr lang="fr-FR" sz="1000" dirty="0" err="1" smtClean="0"/>
              <a:t>SL_cci</a:t>
            </a:r>
            <a:r>
              <a:rPr lang="fr-FR" sz="1000" dirty="0" smtClean="0"/>
              <a:t> phase :    </a:t>
            </a:r>
            <a:r>
              <a:rPr lang="fr-FR" sz="1000" dirty="0" err="1" smtClean="0"/>
              <a:t>semi-annual</a:t>
            </a:r>
            <a:r>
              <a:rPr lang="fr-FR" sz="1000" dirty="0" smtClean="0"/>
              <a:t> signal</a:t>
            </a:r>
            <a:endParaRPr lang="fr-FR" sz="1000" dirty="0"/>
          </a:p>
        </p:txBody>
      </p:sp>
      <p:sp>
        <p:nvSpPr>
          <p:cNvPr id="11" name="ZoneTexte 10"/>
          <p:cNvSpPr txBox="1"/>
          <p:nvPr/>
        </p:nvSpPr>
        <p:spPr>
          <a:xfrm>
            <a:off x="293917" y="2727210"/>
            <a:ext cx="4737254" cy="246221"/>
          </a:xfrm>
          <a:prstGeom prst="rect">
            <a:avLst/>
          </a:prstGeom>
          <a:noFill/>
        </p:spPr>
        <p:txBody>
          <a:bodyPr wrap="square" rtlCol="0">
            <a:spAutoFit/>
          </a:bodyPr>
          <a:lstStyle/>
          <a:p>
            <a:pPr algn="ctr"/>
            <a:r>
              <a:rPr lang="fr-FR" sz="1000" dirty="0" smtClean="0"/>
              <a:t>SLA </a:t>
            </a:r>
            <a:r>
              <a:rPr lang="fr-FR" sz="1000" dirty="0" err="1" smtClean="0"/>
              <a:t>with</a:t>
            </a:r>
            <a:r>
              <a:rPr lang="fr-FR" sz="1000" dirty="0" smtClean="0"/>
              <a:t> GFZ phase – SLA </a:t>
            </a:r>
            <a:r>
              <a:rPr lang="fr-FR" sz="1000" dirty="0" err="1" smtClean="0"/>
              <a:t>with</a:t>
            </a:r>
            <a:r>
              <a:rPr lang="fr-FR" sz="1000" dirty="0" smtClean="0"/>
              <a:t> </a:t>
            </a:r>
            <a:r>
              <a:rPr lang="fr-FR" sz="1000" dirty="0" err="1" smtClean="0"/>
              <a:t>SL_cci</a:t>
            </a:r>
            <a:r>
              <a:rPr lang="fr-FR" sz="1000" dirty="0" smtClean="0"/>
              <a:t> phase:   </a:t>
            </a:r>
            <a:r>
              <a:rPr lang="fr-FR" sz="1000" dirty="0" err="1" smtClean="0"/>
              <a:t>annual</a:t>
            </a:r>
            <a:r>
              <a:rPr lang="fr-FR" sz="1000" dirty="0" smtClean="0"/>
              <a:t> signal</a:t>
            </a:r>
            <a:endParaRPr lang="fr-FR" sz="1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050970" y="1706142"/>
            <a:ext cx="4321629" cy="1384995"/>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a:t>
            </a:r>
            <a:r>
              <a:rPr lang="en-US" sz="1400" u="sng" dirty="0" smtClean="0">
                <a:solidFill>
                  <a:srgbClr val="00338D"/>
                </a:solidFill>
                <a:latin typeface="Arial" pitchFamily="34" charset="0"/>
                <a:cs typeface="Arial" pitchFamily="34" charset="0"/>
              </a:rPr>
              <a:t>Mean differences</a:t>
            </a:r>
            <a:r>
              <a:rPr lang="en-US" sz="1400" dirty="0" smtClean="0">
                <a:solidFill>
                  <a:srgbClr val="00338D"/>
                </a:solidFill>
                <a:latin typeface="Arial" pitchFamily="34" charset="0"/>
                <a:cs typeface="Arial" pitchFamily="34" charset="0"/>
              </a:rPr>
              <a:t> between </a:t>
            </a:r>
            <a:r>
              <a:rPr lang="en-US" sz="1400" b="1" dirty="0" smtClean="0">
                <a:solidFill>
                  <a:srgbClr val="00338D"/>
                </a:solidFill>
                <a:latin typeface="Arial" pitchFamily="34" charset="0"/>
                <a:cs typeface="Arial" pitchFamily="34" charset="0"/>
              </a:rPr>
              <a:t>GFZ</a:t>
            </a:r>
            <a:r>
              <a:rPr lang="en-US" sz="1400" dirty="0" smtClean="0">
                <a:solidFill>
                  <a:srgbClr val="00338D"/>
                </a:solidFill>
                <a:latin typeface="Arial" pitchFamily="34" charset="0"/>
                <a:cs typeface="Arial" pitchFamily="34" charset="0"/>
              </a:rPr>
              <a:t> and </a:t>
            </a:r>
            <a:r>
              <a:rPr lang="en-US" sz="1400" b="1" dirty="0" err="1" smtClean="0">
                <a:solidFill>
                  <a:srgbClr val="00338D"/>
                </a:solidFill>
                <a:latin typeface="Arial" pitchFamily="34" charset="0"/>
                <a:cs typeface="Arial" pitchFamily="34" charset="0"/>
              </a:rPr>
              <a:t>SL_cci</a:t>
            </a:r>
            <a:r>
              <a:rPr lang="en-US" sz="1400" dirty="0" smtClean="0">
                <a:solidFill>
                  <a:srgbClr val="00338D"/>
                </a:solidFill>
                <a:latin typeface="Arial" pitchFamily="34" charset="0"/>
                <a:cs typeface="Arial" pitchFamily="34" charset="0"/>
              </a:rPr>
              <a:t> (whole ERS-1 period)</a:t>
            </a:r>
          </a:p>
          <a:p>
            <a:r>
              <a:rPr lang="en-US" sz="1400" dirty="0" smtClean="0">
                <a:solidFill>
                  <a:srgbClr val="00338D"/>
                </a:solidFill>
                <a:latin typeface="Arial" pitchFamily="34" charset="0"/>
                <a:cs typeface="Arial" pitchFamily="34" charset="0"/>
              </a:rPr>
              <a:t>On this map we observe a difference up to 1 cm in the Indian and West Pacific Oceans. The differences between the orbits become negative, down to -2mm in the East Pacific Ocean and East Atlantic Oceans</a:t>
            </a:r>
          </a:p>
        </p:txBody>
      </p:sp>
      <p:sp>
        <p:nvSpPr>
          <p:cNvPr id="7" name="Rectangle 6"/>
          <p:cNvSpPr/>
          <p:nvPr/>
        </p:nvSpPr>
        <p:spPr>
          <a:xfrm>
            <a:off x="468085" y="5298425"/>
            <a:ext cx="4321629" cy="1169551"/>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a:t>
            </a:r>
            <a:r>
              <a:rPr lang="en-US" sz="1400" u="sng" dirty="0" smtClean="0">
                <a:solidFill>
                  <a:srgbClr val="00338D"/>
                </a:solidFill>
                <a:latin typeface="Arial" pitchFamily="34" charset="0"/>
                <a:cs typeface="Arial" pitchFamily="34" charset="0"/>
              </a:rPr>
              <a:t>Standard deviation of the differences</a:t>
            </a:r>
            <a:r>
              <a:rPr lang="en-US" sz="1400" dirty="0" smtClean="0">
                <a:solidFill>
                  <a:srgbClr val="00338D"/>
                </a:solidFill>
                <a:latin typeface="Arial" pitchFamily="34" charset="0"/>
                <a:cs typeface="Arial" pitchFamily="34" charset="0"/>
              </a:rPr>
              <a:t> between </a:t>
            </a:r>
            <a:r>
              <a:rPr lang="en-US" sz="1400" b="1" dirty="0" smtClean="0">
                <a:solidFill>
                  <a:srgbClr val="00338D"/>
                </a:solidFill>
                <a:latin typeface="Arial" pitchFamily="34" charset="0"/>
                <a:cs typeface="Arial" pitchFamily="34" charset="0"/>
              </a:rPr>
              <a:t>GFZ</a:t>
            </a:r>
            <a:r>
              <a:rPr lang="en-US" sz="1400" dirty="0" smtClean="0">
                <a:solidFill>
                  <a:srgbClr val="00338D"/>
                </a:solidFill>
                <a:latin typeface="Arial" pitchFamily="34" charset="0"/>
                <a:cs typeface="Arial" pitchFamily="34" charset="0"/>
              </a:rPr>
              <a:t> and </a:t>
            </a:r>
            <a:r>
              <a:rPr lang="en-US" sz="1400" b="1" dirty="0" err="1" smtClean="0">
                <a:solidFill>
                  <a:srgbClr val="00338D"/>
                </a:solidFill>
                <a:latin typeface="Arial" pitchFamily="34" charset="0"/>
                <a:cs typeface="Arial" pitchFamily="34" charset="0"/>
              </a:rPr>
              <a:t>SL_cci</a:t>
            </a:r>
            <a:r>
              <a:rPr lang="en-US" sz="1400" dirty="0" smtClean="0">
                <a:solidFill>
                  <a:srgbClr val="00338D"/>
                </a:solidFill>
                <a:latin typeface="Arial" pitchFamily="34" charset="0"/>
                <a:cs typeface="Arial" pitchFamily="34" charset="0"/>
              </a:rPr>
              <a:t> (whole ERS-1 period)</a:t>
            </a:r>
          </a:p>
          <a:p>
            <a:r>
              <a:rPr lang="en-US" sz="1400" dirty="0" smtClean="0">
                <a:solidFill>
                  <a:srgbClr val="00338D"/>
                </a:solidFill>
                <a:latin typeface="Arial" pitchFamily="34" charset="0"/>
                <a:cs typeface="Arial" pitchFamily="34" charset="0"/>
              </a:rPr>
              <a:t>On this map we observe strong differences (~1.5cm) globally except in the East Pacific and Indian Oceans.</a:t>
            </a:r>
          </a:p>
        </p:txBody>
      </p:sp>
      <p:pic>
        <p:nvPicPr>
          <p:cNvPr id="10" name="Image 9" descr="CalculerStatSerieGrilles_MOY.png"/>
          <p:cNvPicPr>
            <a:picLocks noChangeAspect="1"/>
          </p:cNvPicPr>
          <p:nvPr/>
        </p:nvPicPr>
        <p:blipFill>
          <a:blip r:embed="rId2" cstate="print"/>
          <a:stretch>
            <a:fillRect/>
          </a:stretch>
        </p:blipFill>
        <p:spPr>
          <a:xfrm>
            <a:off x="21774" y="1375114"/>
            <a:ext cx="4912036" cy="3266504"/>
          </a:xfrm>
          <a:prstGeom prst="rect">
            <a:avLst/>
          </a:prstGeom>
        </p:spPr>
      </p:pic>
      <p:pic>
        <p:nvPicPr>
          <p:cNvPr id="11" name="Image 10" descr="CalculerStatSerieGrilles_ECT.png"/>
          <p:cNvPicPr>
            <a:picLocks noChangeAspect="1"/>
          </p:cNvPicPr>
          <p:nvPr/>
        </p:nvPicPr>
        <p:blipFill>
          <a:blip r:embed="rId3" cstate="print"/>
          <a:stretch>
            <a:fillRect/>
          </a:stretch>
        </p:blipFill>
        <p:spPr>
          <a:xfrm>
            <a:off x="4950750" y="3378091"/>
            <a:ext cx="4912036" cy="3266504"/>
          </a:xfrm>
          <a:prstGeom prst="rect">
            <a:avLst/>
          </a:prstGeom>
        </p:spPr>
      </p:pic>
      <p:sp>
        <p:nvSpPr>
          <p:cNvPr id="9" name="Rectangle 12"/>
          <p:cNvSpPr txBox="1">
            <a:spLocks noChangeArrowheads="1"/>
          </p:cNvSpPr>
          <p:nvPr/>
        </p:nvSpPr>
        <p:spPr>
          <a:xfrm>
            <a:off x="435430" y="249655"/>
            <a:ext cx="8577942"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Regional statistics between orbits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2"/>
          <p:cNvSpPr txBox="1">
            <a:spLocks noChangeArrowheads="1"/>
          </p:cNvSpPr>
          <p:nvPr/>
        </p:nvSpPr>
        <p:spPr>
          <a:xfrm>
            <a:off x="155864" y="1335470"/>
            <a:ext cx="4838830" cy="5393134"/>
          </a:xfrm>
          <a:prstGeom prst="rect">
            <a:avLst/>
          </a:prstGeom>
        </p:spPr>
        <p:txBody>
          <a:bodyPr/>
          <a:lstStyle/>
          <a:p>
            <a:r>
              <a:rPr lang="en-GB" sz="1400" b="1" dirty="0" smtClean="0">
                <a:solidFill>
                  <a:srgbClr val="00338D"/>
                </a:solidFill>
                <a:latin typeface="Arial" pitchFamily="34" charset="0"/>
                <a:cs typeface="Arial" pitchFamily="34" charset="0"/>
              </a:rPr>
              <a:t>To conclude:</a:t>
            </a:r>
          </a:p>
          <a:p>
            <a:endParaRPr lang="en-GB" sz="1400" dirty="0" smtClean="0">
              <a:solidFill>
                <a:srgbClr val="00338D"/>
              </a:solidFill>
              <a:latin typeface="Arial" pitchFamily="34" charset="0"/>
              <a:cs typeface="Arial" pitchFamily="34" charset="0"/>
            </a:endParaRPr>
          </a:p>
          <a:p>
            <a:pPr>
              <a:buFont typeface="Arial" pitchFamily="34" charset="0"/>
              <a:buChar char="•"/>
            </a:pPr>
            <a:r>
              <a:rPr lang="en-GB" sz="1400" dirty="0" smtClean="0">
                <a:solidFill>
                  <a:srgbClr val="00338D"/>
                </a:solidFill>
                <a:latin typeface="Arial" pitchFamily="34" charset="0"/>
                <a:cs typeface="Arial" pitchFamily="34" charset="0"/>
              </a:rPr>
              <a:t>  The orbit computed by GFZ </a:t>
            </a:r>
            <a:r>
              <a:rPr lang="en-GB" sz="1400" dirty="0" smtClean="0">
                <a:solidFill>
                  <a:srgbClr val="00338D"/>
                </a:solidFill>
                <a:latin typeface="Arial" pitchFamily="34" charset="0"/>
                <a:cs typeface="Arial" pitchFamily="34" charset="0"/>
              </a:rPr>
              <a:t>shows:</a:t>
            </a:r>
          </a:p>
          <a:p>
            <a:pPr>
              <a:buFont typeface="Arial" pitchFamily="34" charset="0"/>
              <a:buChar char="•"/>
            </a:pPr>
            <a:endParaRPr lang="en-GB"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performances degraded at crossovers by comparison to SL_cci. </a:t>
            </a:r>
          </a:p>
          <a:p>
            <a:pPr>
              <a:buFont typeface="Symbol"/>
              <a:buChar char="Þ"/>
            </a:pPr>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significant impact at regional and global scales, however</a:t>
            </a:r>
            <a:r>
              <a:rPr lang="en-US" sz="1400" dirty="0" smtClean="0">
                <a:solidFill>
                  <a:srgbClr val="00338D"/>
                </a:solidFill>
                <a:latin typeface="Arial" pitchFamily="34" charset="0"/>
                <a:cs typeface="Arial" pitchFamily="34" charset="0"/>
              </a:rPr>
              <a:t>, it is </a:t>
            </a:r>
            <a:r>
              <a:rPr lang="en-US" sz="1400" dirty="0" smtClean="0">
                <a:solidFill>
                  <a:srgbClr val="00338D"/>
                </a:solidFill>
                <a:latin typeface="Arial" pitchFamily="34" charset="0"/>
                <a:cs typeface="Arial" pitchFamily="34" charset="0"/>
              </a:rPr>
              <a:t>not possible to determine which orbit is better</a:t>
            </a:r>
            <a:r>
              <a:rPr lang="en-US" sz="1400" dirty="0" smtClean="0">
                <a:solidFill>
                  <a:srgbClr val="00338D"/>
                </a:solidFill>
                <a:latin typeface="Arial" pitchFamily="34" charset="0"/>
                <a:cs typeface="Arial" pitchFamily="34" charset="0"/>
              </a:rPr>
              <a:t>.</a:t>
            </a:r>
            <a:r>
              <a:rPr lang="en-US" sz="1400" dirty="0" smtClean="0">
                <a:solidFill>
                  <a:srgbClr val="00338D"/>
                </a:solidFill>
                <a:latin typeface="Arial" pitchFamily="34" charset="0"/>
                <a:cs typeface="Arial" pitchFamily="34" charset="0"/>
              </a:rPr>
              <a:t> </a:t>
            </a:r>
            <a:endParaRPr lang="en-US" sz="1400" dirty="0" smtClean="0">
              <a:solidFill>
                <a:srgbClr val="00338D"/>
              </a:solidFill>
              <a:latin typeface="Arial" pitchFamily="34" charset="0"/>
              <a:cs typeface="Arial" pitchFamily="34" charset="0"/>
            </a:endParaRPr>
          </a:p>
          <a:p>
            <a:pPr>
              <a:buFont typeface="Symbol"/>
              <a:buChar char="Þ"/>
            </a:pPr>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These results have to be moderated by the ERS-1 period  length, too short</a:t>
            </a:r>
            <a:endParaRPr lang="en-US" sz="1600" dirty="0" smtClean="0">
              <a:solidFill>
                <a:srgbClr val="00338D"/>
              </a:solidFill>
              <a:latin typeface="Arial" pitchFamily="34" charset="0"/>
              <a:cs typeface="Arial" pitchFamily="34" charset="0"/>
            </a:endParaRPr>
          </a:p>
          <a:p>
            <a:endParaRPr lang="en-GB" dirty="0" smtClean="0">
              <a:solidFill>
                <a:srgbClr val="00338D"/>
              </a:solidFill>
              <a:latin typeface="Arial" pitchFamily="34" charset="0"/>
              <a:cs typeface="Arial" pitchFamily="34" charset="0"/>
            </a:endParaRPr>
          </a:p>
          <a:p>
            <a:endParaRPr lang="en-GB"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graphicFrame>
        <p:nvGraphicFramePr>
          <p:cNvPr id="6" name="Tableau 5"/>
          <p:cNvGraphicFramePr>
            <a:graphicFrameLocks noGrp="1"/>
          </p:cNvGraphicFramePr>
          <p:nvPr/>
        </p:nvGraphicFramePr>
        <p:xfrm>
          <a:off x="5308103" y="130687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ERS-1</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GFZ</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err="1" smtClean="0">
                          <a:latin typeface="Trebuchet MS"/>
                          <a:ea typeface="Calibri"/>
                          <a:cs typeface="Times New Roman"/>
                        </a:rPr>
                        <a:t>SL_cci</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E36C0A"/>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562507">
                <a:tc vMerge="1">
                  <a:txBody>
                    <a:bodyPr/>
                    <a:lstStyle/>
                    <a:p>
                      <a:endParaRPr lang="fr-FR"/>
                    </a:p>
                  </a:txBody>
                  <a:tcPr/>
                </a:tc>
                <a:tc>
                  <a:txBody>
                    <a:bodyPr/>
                    <a:lstStyle/>
                    <a:p>
                      <a:pPr algn="just">
                        <a:spcAft>
                          <a:spcPts val="600"/>
                        </a:spcAft>
                      </a:pPr>
                      <a:r>
                        <a:rPr lang="en-US" sz="1200" dirty="0" smtClean="0">
                          <a:latin typeface="Trebuchet MS"/>
                          <a:ea typeface="Calibri"/>
                          <a:cs typeface="Times New Roman"/>
                        </a:rPr>
                        <a:t>Periodic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marL="0" marR="0" indent="0" algn="ctr" defTabSz="914400" rtl="0" eaLnBrk="1" fontAlgn="auto" latinLnBrk="0" hangingPunct="1">
                        <a:lnSpc>
                          <a:spcPct val="100000"/>
                        </a:lnSpc>
                        <a:spcBef>
                          <a:spcPts val="0"/>
                        </a:spcBef>
                        <a:spcAft>
                          <a:spcPts val="600"/>
                        </a:spcAft>
                        <a:buClrTx/>
                        <a:buSzTx/>
                        <a:buFontTx/>
                        <a:buNone/>
                        <a:tabLst/>
                        <a:defRPr/>
                      </a:pPr>
                      <a:endParaRPr lang="en-US" sz="3200" dirty="0" smtClean="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E36C0A"/>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rgbClr val="E36C0A"/>
                    </a:solidFill>
                  </a:tcPr>
                </a:tc>
              </a:tr>
              <a:tr h="562507">
                <a:tc>
                  <a:txBody>
                    <a:bodyPr/>
                    <a:lstStyle/>
                    <a:p>
                      <a:pPr algn="ctr">
                        <a:spcAft>
                          <a:spcPts val="600"/>
                        </a:spcAft>
                      </a:pPr>
                      <a:r>
                        <a:rPr lang="en-US" sz="1200" dirty="0" err="1">
                          <a:latin typeface="Trebuchet MS"/>
                          <a:ea typeface="Calibri"/>
                          <a:cs typeface="Times New Roman"/>
                        </a:rPr>
                        <a:t>Mesoscale</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r>
                        <a:rPr lang="fr-FR" sz="2000" dirty="0" smtClean="0">
                          <a:latin typeface="Trebuchet MS"/>
                          <a:ea typeface="Times New Roman"/>
                          <a:cs typeface="Times New Roman"/>
                        </a:rPr>
                        <a:t>-</a:t>
                      </a: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36C0A"/>
                    </a:solidFill>
                  </a:tcPr>
                </a:tc>
              </a:tr>
            </a:tbl>
          </a:graphicData>
        </a:graphic>
      </p:graphicFrame>
      <p:sp>
        <p:nvSpPr>
          <p:cNvPr id="5" name="Rectangle 12"/>
          <p:cNvSpPr txBox="1">
            <a:spLocks noChangeArrowheads="1"/>
          </p:cNvSpPr>
          <p:nvPr/>
        </p:nvSpPr>
        <p:spPr>
          <a:xfrm>
            <a:off x="1467294" y="249655"/>
            <a:ext cx="7546078"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Orbits comparison for ERS-1 mission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2"/>
          <p:cNvSpPr txBox="1">
            <a:spLocks noChangeArrowheads="1"/>
          </p:cNvSpPr>
          <p:nvPr/>
        </p:nvSpPr>
        <p:spPr>
          <a:xfrm>
            <a:off x="199407" y="1219197"/>
            <a:ext cx="9532422" cy="2830289"/>
          </a:xfrm>
          <a:prstGeom prst="rect">
            <a:avLst/>
          </a:prstGeom>
        </p:spPr>
        <p:txBody>
          <a:bodyPr/>
          <a:lstStyle/>
          <a:p>
            <a:r>
              <a:rPr lang="en-GB" sz="1600" b="1" dirty="0" smtClean="0">
                <a:solidFill>
                  <a:srgbClr val="00338D"/>
                </a:solidFill>
                <a:latin typeface="Arial" pitchFamily="34" charset="0"/>
                <a:cs typeface="Arial" pitchFamily="34" charset="0"/>
              </a:rPr>
              <a:t>Introduction:</a:t>
            </a:r>
          </a:p>
          <a:p>
            <a:r>
              <a:rPr lang="en-US" sz="1600" kern="0" dirty="0" smtClean="0">
                <a:solidFill>
                  <a:srgbClr val="00338D"/>
                </a:solidFill>
                <a:latin typeface="Arial" charset="0"/>
              </a:rPr>
              <a:t> </a:t>
            </a:r>
            <a:endParaRPr lang="en-US" sz="1600" dirty="0" smtClean="0">
              <a:solidFill>
                <a:srgbClr val="00338D"/>
              </a:solidFill>
              <a:latin typeface="Arial" pitchFamily="34" charset="0"/>
              <a:cs typeface="Arial" pitchFamily="34" charset="0"/>
            </a:endParaRPr>
          </a:p>
          <a:p>
            <a:pPr>
              <a:buFont typeface="Arial" pitchFamily="34" charset="0"/>
              <a:buChar char="•"/>
            </a:pPr>
            <a:r>
              <a:rPr lang="en-GB" sz="1600" dirty="0" smtClean="0">
                <a:solidFill>
                  <a:srgbClr val="00338D"/>
                </a:solidFill>
                <a:latin typeface="Arial" pitchFamily="34" charset="0"/>
                <a:cs typeface="Arial" pitchFamily="34" charset="0"/>
              </a:rPr>
              <a:t> </a:t>
            </a:r>
            <a:r>
              <a:rPr lang="en-GB" sz="1600" kern="0" dirty="0" smtClean="0">
                <a:solidFill>
                  <a:srgbClr val="00338D"/>
                </a:solidFill>
                <a:latin typeface="Arial" charset="0"/>
              </a:rPr>
              <a:t>We will observe and analyse the impact of the precise orbit computed by GFZ for climate applications. It will be referred to as “GFZ”.</a:t>
            </a:r>
          </a:p>
          <a:p>
            <a:pPr>
              <a:buFont typeface="Arial" pitchFamily="34" charset="0"/>
              <a:buChar char="•"/>
            </a:pPr>
            <a:endParaRPr lang="en-GB" sz="1600" kern="0" dirty="0" smtClean="0">
              <a:solidFill>
                <a:srgbClr val="00338D"/>
              </a:solidFill>
              <a:latin typeface="Arial" charset="0"/>
            </a:endParaRPr>
          </a:p>
          <a:p>
            <a:pPr>
              <a:buFont typeface="Arial" pitchFamily="34" charset="0"/>
              <a:buChar char="•"/>
            </a:pPr>
            <a:r>
              <a:rPr lang="en-GB" sz="1600" kern="0" dirty="0" smtClean="0">
                <a:solidFill>
                  <a:srgbClr val="00338D"/>
                </a:solidFill>
                <a:latin typeface="Arial" charset="0"/>
              </a:rPr>
              <a:t> We will compare this orbit with the reference one in </a:t>
            </a:r>
            <a:r>
              <a:rPr lang="en-GB" sz="1600" kern="0" dirty="0" err="1" smtClean="0">
                <a:solidFill>
                  <a:srgbClr val="00338D"/>
                </a:solidFill>
                <a:latin typeface="Arial" charset="0"/>
              </a:rPr>
              <a:t>SL_cci</a:t>
            </a:r>
            <a:r>
              <a:rPr lang="en-GB" sz="1600" kern="0" dirty="0" smtClean="0">
                <a:solidFill>
                  <a:srgbClr val="00338D"/>
                </a:solidFill>
                <a:latin typeface="Arial" charset="0"/>
              </a:rPr>
              <a:t> products, computed by REAPER project. It will be referred to as “</a:t>
            </a:r>
            <a:r>
              <a:rPr lang="en-GB" sz="1600" kern="0" dirty="0" err="1" smtClean="0">
                <a:solidFill>
                  <a:srgbClr val="00338D"/>
                </a:solidFill>
                <a:latin typeface="Arial" charset="0"/>
              </a:rPr>
              <a:t>SL_cci</a:t>
            </a:r>
            <a:r>
              <a:rPr lang="en-GB" sz="1600" kern="0" dirty="0" smtClean="0">
                <a:solidFill>
                  <a:srgbClr val="00338D"/>
                </a:solidFill>
                <a:latin typeface="Arial" charset="0"/>
              </a:rPr>
              <a:t>”.</a:t>
            </a:r>
          </a:p>
          <a:p>
            <a:pPr>
              <a:buFont typeface="Arial" pitchFamily="34" charset="0"/>
              <a:buChar char="•"/>
            </a:pPr>
            <a:endParaRPr lang="en-GB" sz="1600" kern="0" dirty="0" smtClean="0">
              <a:solidFill>
                <a:srgbClr val="00338D"/>
              </a:solidFill>
              <a:latin typeface="Arial" charset="0"/>
            </a:endParaRPr>
          </a:p>
          <a:p>
            <a:pPr>
              <a:buFont typeface="Arial" pitchFamily="34" charset="0"/>
              <a:buChar char="•"/>
            </a:pPr>
            <a:r>
              <a:rPr lang="en-GB" sz="1600" kern="0" dirty="0" smtClean="0">
                <a:solidFill>
                  <a:srgbClr val="00338D"/>
                </a:solidFill>
                <a:latin typeface="Arial" charset="0"/>
              </a:rPr>
              <a:t> In order to determine the impact of the GFZ orbit in terms of climate applications and temporal scales, we will try in this study to indicate for each impact detected if it’s a positive (+) or a negative (-) impact :</a:t>
            </a:r>
            <a:endParaRPr kumimoji="0" lang="en-US" sz="1600"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4" name="Rectangle 12"/>
          <p:cNvSpPr txBox="1">
            <a:spLocks noChangeArrowheads="1"/>
          </p:cNvSpPr>
          <p:nvPr/>
        </p:nvSpPr>
        <p:spPr>
          <a:xfrm>
            <a:off x="2134433" y="260288"/>
            <a:ext cx="6655655" cy="795374"/>
          </a:xfrm>
          <a:prstGeom prst="rect">
            <a:avLst/>
          </a:prstGeom>
        </p:spPr>
        <p:txBody>
          <a:bodyPr/>
          <a:lstStyle/>
          <a:p>
            <a:pPr>
              <a:lnSpc>
                <a:spcPct val="85000"/>
              </a:lnSpc>
              <a:spcBef>
                <a:spcPct val="20000"/>
              </a:spcBef>
              <a:buClr>
                <a:srgbClr val="000066"/>
              </a:buClr>
              <a:defRPr/>
            </a:pPr>
            <a:r>
              <a:rPr lang="en-US" sz="2800" b="1" kern="0" dirty="0" smtClean="0">
                <a:solidFill>
                  <a:schemeClr val="accent3"/>
                </a:solidFill>
                <a:latin typeface="Arial" charset="0"/>
              </a:rPr>
              <a:t>Orbit comparison for ERS-1 mission</a:t>
            </a:r>
          </a:p>
        </p:txBody>
      </p:sp>
      <p:grpSp>
        <p:nvGrpSpPr>
          <p:cNvPr id="12" name="Groupe 11"/>
          <p:cNvGrpSpPr/>
          <p:nvPr/>
        </p:nvGrpSpPr>
        <p:grpSpPr>
          <a:xfrm>
            <a:off x="3474564" y="4760216"/>
            <a:ext cx="2166259" cy="1416239"/>
            <a:chOff x="2362199" y="3907971"/>
            <a:chExt cx="2166259" cy="1416239"/>
          </a:xfrm>
        </p:grpSpPr>
        <p:sp>
          <p:nvSpPr>
            <p:cNvPr id="7" name="ZoneTexte 6"/>
            <p:cNvSpPr txBox="1"/>
            <p:nvPr/>
          </p:nvSpPr>
          <p:spPr>
            <a:xfrm>
              <a:off x="2362200" y="4985656"/>
              <a:ext cx="2166258" cy="338554"/>
            </a:xfrm>
            <a:prstGeom prst="rect">
              <a:avLst/>
            </a:prstGeom>
            <a:noFill/>
            <a:ln>
              <a:solidFill>
                <a:schemeClr val="tx1"/>
              </a:solidFill>
            </a:ln>
          </p:spPr>
          <p:txBody>
            <a:bodyPr wrap="square" rtlCol="0">
              <a:spAutoFit/>
            </a:bodyPr>
            <a:lstStyle/>
            <a:p>
              <a:r>
                <a:rPr lang="fr-FR" sz="1600" b="1" dirty="0" smtClean="0">
                  <a:solidFill>
                    <a:srgbClr val="00338D"/>
                  </a:solidFill>
                  <a:latin typeface="Arial" pitchFamily="34" charset="0"/>
                  <a:cs typeface="Arial" pitchFamily="34" charset="0"/>
                </a:rPr>
                <a:t>No impact </a:t>
              </a:r>
              <a:r>
                <a:rPr lang="fr-FR" sz="1600" b="1" dirty="0" err="1" smtClean="0">
                  <a:solidFill>
                    <a:srgbClr val="00338D"/>
                  </a:solidFill>
                  <a:latin typeface="Arial" pitchFamily="34" charset="0"/>
                  <a:cs typeface="Arial" pitchFamily="34" charset="0"/>
                </a:rPr>
                <a:t>detected</a:t>
              </a:r>
              <a:endParaRPr lang="fr-FR" sz="1600" b="1" dirty="0" smtClean="0">
                <a:solidFill>
                  <a:srgbClr val="00338D"/>
                </a:solidFill>
                <a:latin typeface="Arial" pitchFamily="34" charset="0"/>
                <a:cs typeface="Arial" pitchFamily="34" charset="0"/>
              </a:endParaRPr>
            </a:p>
          </p:txBody>
        </p:sp>
        <p:sp>
          <p:nvSpPr>
            <p:cNvPr id="8" name="ZoneTexte 7"/>
            <p:cNvSpPr txBox="1"/>
            <p:nvPr/>
          </p:nvSpPr>
          <p:spPr>
            <a:xfrm>
              <a:off x="2362199" y="3907971"/>
              <a:ext cx="2166258" cy="338554"/>
            </a:xfrm>
            <a:prstGeom prst="rect">
              <a:avLst/>
            </a:prstGeom>
            <a:solidFill>
              <a:srgbClr val="FBD4B4"/>
            </a:solidFill>
            <a:ln>
              <a:solidFill>
                <a:schemeClr val="tx1"/>
              </a:solidFill>
            </a:ln>
          </p:spPr>
          <p:txBody>
            <a:bodyPr wrap="square" rtlCol="0">
              <a:spAutoFit/>
            </a:bodyPr>
            <a:lstStyle/>
            <a:p>
              <a:r>
                <a:rPr lang="fr-FR" sz="1600" b="1" dirty="0" err="1" smtClean="0">
                  <a:solidFill>
                    <a:srgbClr val="00338D"/>
                  </a:solidFill>
                  <a:latin typeface="Arial" pitchFamily="34" charset="0"/>
                  <a:cs typeface="Arial" pitchFamily="34" charset="0"/>
                </a:rPr>
                <a:t>Low</a:t>
              </a:r>
              <a:r>
                <a:rPr lang="fr-FR" sz="1600" b="1" dirty="0" smtClean="0">
                  <a:solidFill>
                    <a:srgbClr val="00338D"/>
                  </a:solidFill>
                  <a:latin typeface="Arial" pitchFamily="34" charset="0"/>
                  <a:cs typeface="Arial" pitchFamily="34" charset="0"/>
                </a:rPr>
                <a:t> impact</a:t>
              </a:r>
            </a:p>
          </p:txBody>
        </p:sp>
        <p:sp>
          <p:nvSpPr>
            <p:cNvPr id="9" name="ZoneTexte 8"/>
            <p:cNvSpPr txBox="1"/>
            <p:nvPr/>
          </p:nvSpPr>
          <p:spPr>
            <a:xfrm>
              <a:off x="2362199" y="4452256"/>
              <a:ext cx="2166258" cy="338554"/>
            </a:xfrm>
            <a:prstGeom prst="rect">
              <a:avLst/>
            </a:prstGeom>
            <a:solidFill>
              <a:srgbClr val="E36C0A"/>
            </a:solidFill>
            <a:ln>
              <a:solidFill>
                <a:schemeClr val="tx1"/>
              </a:solidFill>
            </a:ln>
          </p:spPr>
          <p:txBody>
            <a:bodyPr wrap="square" rtlCol="0">
              <a:spAutoFit/>
            </a:bodyPr>
            <a:lstStyle/>
            <a:p>
              <a:r>
                <a:rPr lang="fr-FR" sz="1600" b="1" dirty="0" err="1" smtClean="0">
                  <a:solidFill>
                    <a:srgbClr val="00338D"/>
                  </a:solidFill>
                  <a:latin typeface="Arial" pitchFamily="34" charset="0"/>
                  <a:cs typeface="Arial" pitchFamily="34" charset="0"/>
                </a:rPr>
                <a:t>Significant</a:t>
              </a:r>
              <a:r>
                <a:rPr lang="fr-FR" sz="1600" b="1" dirty="0" smtClean="0">
                  <a:solidFill>
                    <a:srgbClr val="00338D"/>
                  </a:solidFill>
                  <a:latin typeface="Arial" pitchFamily="34" charset="0"/>
                  <a:cs typeface="Arial" pitchFamily="34" charset="0"/>
                </a:rPr>
                <a:t> impact</a:t>
              </a:r>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leau 15"/>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ERS-1</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GFZ</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err="1" smtClean="0">
                          <a:latin typeface="Trebuchet MS"/>
                          <a:ea typeface="Calibri"/>
                          <a:cs typeface="Times New Roman"/>
                        </a:rPr>
                        <a:t>SL_cci</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dirty="0"/>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E36C0A"/>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5">
                  <a:txBody>
                    <a:bodyPr/>
                    <a:lstStyle/>
                    <a:p>
                      <a:pPr algn="ctr">
                        <a:spcAft>
                          <a:spcPts val="600"/>
                        </a:spcAft>
                      </a:pPr>
                      <a:endParaRPr lang="fr-FR" sz="8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0" name="Rectangle 12"/>
          <p:cNvSpPr txBox="1">
            <a:spLocks noChangeArrowheads="1"/>
          </p:cNvSpPr>
          <p:nvPr/>
        </p:nvSpPr>
        <p:spPr>
          <a:xfrm>
            <a:off x="5468470" y="1292989"/>
            <a:ext cx="4150659" cy="642741"/>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smtClean="0">
                <a:solidFill>
                  <a:srgbClr val="00338D"/>
                </a:solidFill>
                <a:latin typeface="Arial" pitchFamily="34" charset="0"/>
                <a:cs typeface="Arial" pitchFamily="34" charset="0"/>
              </a:rPr>
              <a:t>Significant impact </a:t>
            </a:r>
            <a:r>
              <a:rPr lang="en-GB" dirty="0" smtClean="0">
                <a:solidFill>
                  <a:srgbClr val="00338D"/>
                </a:solidFill>
                <a:latin typeface="Arial" pitchFamily="34" charset="0"/>
                <a:cs typeface="Arial" pitchFamily="34" charset="0"/>
              </a:rPr>
              <a:t>detected on Global Mean Sea Level trend</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3" name="Rectangle 12"/>
          <p:cNvSpPr/>
          <p:nvPr/>
        </p:nvSpPr>
        <p:spPr>
          <a:xfrm>
            <a:off x="4780111" y="2212976"/>
            <a:ext cx="4964524" cy="307777"/>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0.29mm/yr trend difference on the Global MSL</a:t>
            </a:r>
          </a:p>
        </p:txBody>
      </p:sp>
      <p:pic>
        <p:nvPicPr>
          <p:cNvPr id="7" name="Image 6" descr="Log2SVG_MOY_G.png"/>
          <p:cNvPicPr>
            <a:picLocks noChangeAspect="1"/>
          </p:cNvPicPr>
          <p:nvPr/>
        </p:nvPicPr>
        <p:blipFill>
          <a:blip r:embed="rId2" cstate="print"/>
          <a:stretch>
            <a:fillRect/>
          </a:stretch>
        </p:blipFill>
        <p:spPr>
          <a:xfrm>
            <a:off x="4771230" y="3209026"/>
            <a:ext cx="4563011" cy="3030124"/>
          </a:xfrm>
          <a:prstGeom prst="rect">
            <a:avLst/>
          </a:prstGeom>
        </p:spPr>
      </p:pic>
      <p:sp>
        <p:nvSpPr>
          <p:cNvPr id="8" name="Rectangle 7"/>
          <p:cNvSpPr/>
          <p:nvPr/>
        </p:nvSpPr>
        <p:spPr>
          <a:xfrm>
            <a:off x="4753874" y="6056069"/>
            <a:ext cx="4953000" cy="338554"/>
          </a:xfrm>
          <a:prstGeom prst="rect">
            <a:avLst/>
          </a:prstGeom>
        </p:spPr>
        <p:txBody>
          <a:bodyPr>
            <a:spAutoFit/>
          </a:bodyPr>
          <a:lstStyle/>
          <a:p>
            <a:r>
              <a:rPr lang="en-GB" sz="1600" dirty="0" smtClean="0">
                <a:solidFill>
                  <a:srgbClr val="00338D"/>
                </a:solidFill>
                <a:latin typeface="Arial" pitchFamily="34" charset="0"/>
                <a:cs typeface="Arial" pitchFamily="34" charset="0"/>
              </a:rPr>
              <a:t>Temporal evolution of SLA mean calculated </a:t>
            </a:r>
            <a:r>
              <a:rPr lang="en-GB" sz="1600" u="sng" dirty="0" smtClean="0">
                <a:solidFill>
                  <a:srgbClr val="00338D"/>
                </a:solidFill>
                <a:latin typeface="Arial" pitchFamily="34" charset="0"/>
                <a:cs typeface="Arial" pitchFamily="34" charset="0"/>
              </a:rPr>
              <a:t>globally</a:t>
            </a:r>
            <a:r>
              <a:rPr lang="en-GB" sz="1600" dirty="0" smtClean="0">
                <a:solidFill>
                  <a:srgbClr val="00338D"/>
                </a:solidFill>
                <a:latin typeface="Arial" pitchFamily="34" charset="0"/>
                <a:cs typeface="Arial" pitchFamily="34" charset="0"/>
              </a:rPr>
              <a:t>.</a:t>
            </a:r>
            <a:endParaRPr lang="fr-FR" sz="1600" dirty="0"/>
          </a:p>
        </p:txBody>
      </p:sp>
      <p:sp>
        <p:nvSpPr>
          <p:cNvPr id="11" name="Rectangle 10"/>
          <p:cNvSpPr/>
          <p:nvPr/>
        </p:nvSpPr>
        <p:spPr>
          <a:xfrm>
            <a:off x="1269865" y="3088758"/>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au 10"/>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ERS-1</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GFZ</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err="1" smtClean="0">
                          <a:latin typeface="Trebuchet MS"/>
                          <a:ea typeface="Calibri"/>
                          <a:cs typeface="Times New Roman"/>
                        </a:rPr>
                        <a:t>SL_cci</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4">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5" name="Rectangle 12"/>
          <p:cNvSpPr txBox="1">
            <a:spLocks noChangeArrowheads="1"/>
          </p:cNvSpPr>
          <p:nvPr/>
        </p:nvSpPr>
        <p:spPr>
          <a:xfrm>
            <a:off x="5512014" y="1282044"/>
            <a:ext cx="4150659" cy="699072"/>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No impact detected on Inter annual Signals</a:t>
            </a:r>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pic>
        <p:nvPicPr>
          <p:cNvPr id="8" name="Image 7" descr="CreerPeriodogramme_G_1Y-ref.png"/>
          <p:cNvPicPr>
            <a:picLocks noChangeAspect="1"/>
          </p:cNvPicPr>
          <p:nvPr/>
        </p:nvPicPr>
        <p:blipFill>
          <a:blip r:embed="rId2" cstate="print"/>
          <a:stretch>
            <a:fillRect/>
          </a:stretch>
        </p:blipFill>
        <p:spPr>
          <a:xfrm>
            <a:off x="4807865" y="3142345"/>
            <a:ext cx="4626412" cy="3072227"/>
          </a:xfrm>
          <a:prstGeom prst="rect">
            <a:avLst/>
          </a:prstGeom>
        </p:spPr>
      </p:pic>
      <p:sp>
        <p:nvSpPr>
          <p:cNvPr id="14" name="Rectangle 13"/>
          <p:cNvSpPr/>
          <p:nvPr/>
        </p:nvSpPr>
        <p:spPr>
          <a:xfrm>
            <a:off x="4780111" y="2212976"/>
            <a:ext cx="4964524" cy="523220"/>
          </a:xfrm>
          <a:prstGeom prst="rect">
            <a:avLst/>
          </a:prstGeom>
        </p:spPr>
        <p:txBody>
          <a:bodyPr wrap="square">
            <a:spAutoFit/>
          </a:bodyPr>
          <a:lstStyle/>
          <a:p>
            <a:pPr>
              <a:buFont typeface="Symbol"/>
              <a:buChar char="Þ"/>
            </a:pPr>
            <a:r>
              <a:rPr lang="en-GB" sz="1400" dirty="0" smtClean="0">
                <a:solidFill>
                  <a:srgbClr val="00338D"/>
                </a:solidFill>
                <a:latin typeface="Arial" pitchFamily="34" charset="0"/>
                <a:cs typeface="Arial" pitchFamily="34" charset="0"/>
              </a:rPr>
              <a:t> The figure below shows the mean difference between the two orbits calculated </a:t>
            </a:r>
            <a:r>
              <a:rPr lang="en-GB" sz="1400" u="sng" dirty="0" smtClean="0">
                <a:solidFill>
                  <a:srgbClr val="00338D"/>
                </a:solidFill>
                <a:latin typeface="Arial" pitchFamily="34" charset="0"/>
                <a:cs typeface="Arial" pitchFamily="34" charset="0"/>
              </a:rPr>
              <a:t>globally</a:t>
            </a:r>
            <a:r>
              <a:rPr lang="en-GB" sz="1400" dirty="0" smtClean="0">
                <a:solidFill>
                  <a:srgbClr val="00338D"/>
                </a:solidFill>
                <a:latin typeface="Arial" pitchFamily="34" charset="0"/>
                <a:cs typeface="Arial" pitchFamily="34" charset="0"/>
              </a:rPr>
              <a:t> by cycle. </a:t>
            </a:r>
          </a:p>
        </p:txBody>
      </p:sp>
      <p:sp>
        <p:nvSpPr>
          <p:cNvPr id="9" name="Rectangle 8"/>
          <p:cNvSpPr/>
          <p:nvPr/>
        </p:nvSpPr>
        <p:spPr>
          <a:xfrm>
            <a:off x="1269865" y="3641674"/>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au 10"/>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ERS-1</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GFZ</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err="1" smtClean="0">
                          <a:latin typeface="Trebuchet MS"/>
                          <a:ea typeface="Calibri"/>
                          <a:cs typeface="Times New Roman"/>
                        </a:rPr>
                        <a:t>SL_cci</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2">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FFFFF"/>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3">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2"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Global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5" name="Rectangle 12"/>
          <p:cNvSpPr txBox="1">
            <a:spLocks noChangeArrowheads="1"/>
          </p:cNvSpPr>
          <p:nvPr/>
        </p:nvSpPr>
        <p:spPr>
          <a:xfrm>
            <a:off x="5512014" y="1282044"/>
            <a:ext cx="4150659" cy="699072"/>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No impact detected on Periodic Signals</a:t>
            </a:r>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10" name="Rectangle 9"/>
          <p:cNvSpPr/>
          <p:nvPr/>
        </p:nvSpPr>
        <p:spPr>
          <a:xfrm>
            <a:off x="1269865" y="4194590"/>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pic>
        <p:nvPicPr>
          <p:cNvPr id="7" name="Image 6" descr="CreerPeriodogramme_G_0-1Y.png"/>
          <p:cNvPicPr>
            <a:picLocks noChangeAspect="1"/>
          </p:cNvPicPr>
          <p:nvPr/>
        </p:nvPicPr>
        <p:blipFill>
          <a:blip r:embed="rId2" cstate="print"/>
          <a:stretch>
            <a:fillRect/>
          </a:stretch>
        </p:blipFill>
        <p:spPr>
          <a:xfrm>
            <a:off x="5591212" y="4365933"/>
            <a:ext cx="3491618" cy="2318653"/>
          </a:xfrm>
          <a:prstGeom prst="rect">
            <a:avLst/>
          </a:prstGeom>
        </p:spPr>
      </p:pic>
      <p:pic>
        <p:nvPicPr>
          <p:cNvPr id="8" name="Image 7" descr="CreerPeriodogramme_G_1Y-ref.png"/>
          <p:cNvPicPr>
            <a:picLocks noChangeAspect="1"/>
          </p:cNvPicPr>
          <p:nvPr/>
        </p:nvPicPr>
        <p:blipFill>
          <a:blip r:embed="rId3" cstate="print"/>
          <a:stretch>
            <a:fillRect/>
          </a:stretch>
        </p:blipFill>
        <p:spPr>
          <a:xfrm>
            <a:off x="5580330" y="2036389"/>
            <a:ext cx="3513006" cy="2332855"/>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au 9"/>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ERS-1</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GFZ</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err="1" smtClean="0">
                          <a:latin typeface="Trebuchet MS"/>
                          <a:ea typeface="Calibri"/>
                          <a:cs typeface="Times New Roman"/>
                        </a:rPr>
                        <a:t>SL_cci</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a:latin typeface="Trebuchet MS"/>
                          <a:ea typeface="Calibri"/>
                          <a:cs typeface="Times New Roman"/>
                        </a:rPr>
                        <a:t>Global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5">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no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Signals &lt; 2 months</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spcAft>
                          <a:spcPts val="600"/>
                        </a:spcAft>
                      </a:pPr>
                      <a:r>
                        <a:rPr lang="fr-FR" sz="2000" b="0" dirty="0" smtClean="0">
                          <a:latin typeface="Trebuchet MS"/>
                          <a:ea typeface="Times New Roman"/>
                          <a:cs typeface="Times New Roman"/>
                        </a:rPr>
                        <a:t>-</a:t>
                      </a:r>
                      <a:endParaRPr lang="fr-FR" sz="2000" b="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36C0A"/>
                    </a:solidFill>
                  </a:tcPr>
                </a:tc>
              </a:tr>
            </a:tbl>
          </a:graphicData>
        </a:graphic>
      </p:graphicFrame>
      <p:sp>
        <p:nvSpPr>
          <p:cNvPr id="5" name="Rectangle 12"/>
          <p:cNvSpPr txBox="1">
            <a:spLocks noChangeArrowheads="1"/>
          </p:cNvSpPr>
          <p:nvPr/>
        </p:nvSpPr>
        <p:spPr>
          <a:xfrm>
            <a:off x="5506572" y="1291170"/>
            <a:ext cx="4150659" cy="755344"/>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Significant impact detected on a short temporal scale (signals &lt; 2 months):</a:t>
            </a:r>
          </a:p>
          <a:p>
            <a:r>
              <a:rPr lang="en-GB" dirty="0" smtClean="0">
                <a:solidFill>
                  <a:srgbClr val="00338D"/>
                </a:solidFill>
                <a:latin typeface="Arial" pitchFamily="34" charset="0"/>
                <a:cs typeface="Arial" pitchFamily="34" charset="0"/>
              </a:rPr>
              <a:t> </a:t>
            </a:r>
          </a:p>
          <a:p>
            <a:endParaRPr lang="en-US" dirty="0" smtClean="0">
              <a:solidFill>
                <a:srgbClr val="00338D"/>
              </a:solidFill>
              <a:latin typeface="Arial" pitchFamily="34" charset="0"/>
              <a:cs typeface="Arial" pitchFamily="34" charset="0"/>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6" name="Rectangle 5"/>
          <p:cNvSpPr/>
          <p:nvPr/>
        </p:nvSpPr>
        <p:spPr>
          <a:xfrm>
            <a:off x="4701396" y="1984076"/>
            <a:ext cx="4807996" cy="2031325"/>
          </a:xfrm>
          <a:prstGeom prst="rect">
            <a:avLst/>
          </a:prstGeom>
        </p:spPr>
        <p:txBody>
          <a:bodyPr wrap="square">
            <a:spAutoFit/>
          </a:bodyPr>
          <a:lstStyle/>
          <a:p>
            <a:endParaRPr lang="en-US" sz="1400" dirty="0" smtClean="0">
              <a:solidFill>
                <a:srgbClr val="00338D"/>
              </a:solidFill>
              <a:latin typeface="Arial" pitchFamily="34" charset="0"/>
              <a:cs typeface="Arial" pitchFamily="34" charset="0"/>
            </a:endParaRPr>
          </a:p>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Crossovers Variance Differences are generally positive (see figures on next slide) between 1 and 9 cm²: This means that the new GFZ orbit shows a strong degradation by comparison to the </a:t>
            </a:r>
            <a:r>
              <a:rPr lang="en-US" sz="1400" dirty="0" err="1" smtClean="0">
                <a:solidFill>
                  <a:srgbClr val="00338D"/>
                </a:solidFill>
                <a:latin typeface="Arial" pitchFamily="34" charset="0"/>
                <a:cs typeface="Arial" pitchFamily="34" charset="0"/>
              </a:rPr>
              <a:t>SL_cci</a:t>
            </a:r>
            <a:r>
              <a:rPr lang="en-US" sz="1400" dirty="0" smtClean="0">
                <a:solidFill>
                  <a:srgbClr val="00338D"/>
                </a:solidFill>
                <a:latin typeface="Arial" pitchFamily="34" charset="0"/>
                <a:cs typeface="Arial" pitchFamily="34" charset="0"/>
              </a:rPr>
              <a:t> orbit.</a:t>
            </a:r>
          </a:p>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The map of SSH crossovers Variance Differences shows that these degradations are global.</a:t>
            </a:r>
          </a:p>
        </p:txBody>
      </p:sp>
      <p:sp>
        <p:nvSpPr>
          <p:cNvPr id="7"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err="1" smtClean="0">
                <a:ln>
                  <a:noFill/>
                </a:ln>
                <a:solidFill>
                  <a:schemeClr val="accent3"/>
                </a:solidFill>
                <a:effectLst/>
                <a:uLnTx/>
                <a:uFillTx/>
                <a:latin typeface="Arial" charset="0"/>
                <a:ea typeface="+mn-ea"/>
                <a:cs typeface="+mn-cs"/>
              </a:rPr>
              <a:t>Mesoscale</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8" name="Rectangle 7"/>
          <p:cNvSpPr/>
          <p:nvPr/>
        </p:nvSpPr>
        <p:spPr>
          <a:xfrm>
            <a:off x="1269865" y="5885237"/>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 10" descr="OperSVG.png"/>
          <p:cNvPicPr>
            <a:picLocks noChangeAspect="1"/>
          </p:cNvPicPr>
          <p:nvPr/>
        </p:nvPicPr>
        <p:blipFill>
          <a:blip r:embed="rId2" cstate="print"/>
          <a:stretch>
            <a:fillRect/>
          </a:stretch>
        </p:blipFill>
        <p:spPr>
          <a:xfrm>
            <a:off x="5041746" y="3638672"/>
            <a:ext cx="4731977" cy="3142329"/>
          </a:xfrm>
          <a:prstGeom prst="rect">
            <a:avLst/>
          </a:prstGeom>
        </p:spPr>
      </p:pic>
      <p:sp>
        <p:nvSpPr>
          <p:cNvPr id="4"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err="1" smtClean="0">
                <a:ln>
                  <a:noFill/>
                </a:ln>
                <a:solidFill>
                  <a:schemeClr val="accent3"/>
                </a:solidFill>
                <a:effectLst/>
                <a:uLnTx/>
                <a:uFillTx/>
                <a:latin typeface="Arial" charset="0"/>
                <a:ea typeface="+mn-ea"/>
                <a:cs typeface="+mn-cs"/>
              </a:rPr>
              <a:t>Mesoscale</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5421085" y="1363348"/>
            <a:ext cx="4321629" cy="2031325"/>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Map of Variance differences of Sea Surface Height </a:t>
            </a:r>
            <a:r>
              <a:rPr lang="en-US" sz="1400" u="sng" dirty="0" smtClean="0">
                <a:solidFill>
                  <a:srgbClr val="00338D"/>
                </a:solidFill>
                <a:latin typeface="Arial" pitchFamily="34" charset="0"/>
                <a:cs typeface="Arial" pitchFamily="34" charset="0"/>
              </a:rPr>
              <a:t>at crossovers </a:t>
            </a:r>
            <a:r>
              <a:rPr lang="en-US" sz="1400" dirty="0" smtClean="0">
                <a:solidFill>
                  <a:srgbClr val="00338D"/>
                </a:solidFill>
                <a:latin typeface="Arial" pitchFamily="34" charset="0"/>
                <a:cs typeface="Arial" pitchFamily="34" charset="0"/>
              </a:rPr>
              <a:t>between the GFZ and </a:t>
            </a:r>
            <a:r>
              <a:rPr lang="en-US" sz="1400" dirty="0" err="1" smtClean="0">
                <a:solidFill>
                  <a:srgbClr val="00338D"/>
                </a:solidFill>
                <a:latin typeface="Arial" pitchFamily="34" charset="0"/>
                <a:cs typeface="Arial" pitchFamily="34" charset="0"/>
              </a:rPr>
              <a:t>SL_cci</a:t>
            </a:r>
            <a:r>
              <a:rPr lang="en-US" sz="1400" dirty="0" smtClean="0">
                <a:solidFill>
                  <a:srgbClr val="00338D"/>
                </a:solidFill>
                <a:latin typeface="Arial" pitchFamily="34" charset="0"/>
                <a:cs typeface="Arial" pitchFamily="34" charset="0"/>
              </a:rPr>
              <a:t> orbits (over all the period):</a:t>
            </a:r>
          </a:p>
          <a:p>
            <a:pPr>
              <a:buFontTx/>
              <a:buChar char="-"/>
            </a:pPr>
            <a:r>
              <a:rPr lang="en-US" sz="1400" dirty="0" smtClean="0">
                <a:solidFill>
                  <a:srgbClr val="00338D"/>
                </a:solidFill>
                <a:latin typeface="Arial" pitchFamily="34" charset="0"/>
                <a:cs typeface="Arial" pitchFamily="34" charset="0"/>
              </a:rPr>
              <a:t> Significant degradation (4 cm²) In the West Pacific and Atlantic oceans; 2cm² in the East Pacific and Indian oceans.</a:t>
            </a:r>
          </a:p>
          <a:p>
            <a:endParaRPr lang="en-US" sz="1400" dirty="0" smtClean="0">
              <a:solidFill>
                <a:srgbClr val="00338D"/>
              </a:solidFill>
              <a:latin typeface="Arial" pitchFamily="34" charset="0"/>
              <a:cs typeface="Arial" pitchFamily="34" charset="0"/>
            </a:endParaRPr>
          </a:p>
          <a:p>
            <a:endParaRPr lang="en-US" sz="1400" dirty="0" smtClean="0">
              <a:solidFill>
                <a:srgbClr val="00338D"/>
              </a:solidFill>
              <a:latin typeface="Arial" pitchFamily="34" charset="0"/>
              <a:cs typeface="Arial" pitchFamily="34" charset="0"/>
            </a:endParaRPr>
          </a:p>
          <a:p>
            <a:pPr>
              <a:buFont typeface="Symbol"/>
              <a:buChar char="Þ"/>
            </a:pPr>
            <a:endParaRPr lang="en-US" sz="1400" dirty="0" smtClean="0">
              <a:solidFill>
                <a:srgbClr val="00338D"/>
              </a:solidFill>
              <a:latin typeface="Arial" pitchFamily="34" charset="0"/>
              <a:cs typeface="Arial" pitchFamily="34" charset="0"/>
            </a:endParaRPr>
          </a:p>
        </p:txBody>
      </p:sp>
      <p:sp>
        <p:nvSpPr>
          <p:cNvPr id="8" name="Rectangle 7"/>
          <p:cNvSpPr/>
          <p:nvPr/>
        </p:nvSpPr>
        <p:spPr>
          <a:xfrm>
            <a:off x="655401" y="4966519"/>
            <a:ext cx="4321629" cy="738664"/>
          </a:xfrm>
          <a:prstGeom prst="rect">
            <a:avLst/>
          </a:prstGeom>
        </p:spPr>
        <p:txBody>
          <a:bodyPr wrap="square">
            <a:spAutoFit/>
          </a:bodyPr>
          <a:lstStyle/>
          <a:p>
            <a:pPr>
              <a:buFont typeface="Symbol"/>
              <a:buChar char="Þ"/>
            </a:pPr>
            <a:r>
              <a:rPr lang="en-US" sz="1400" dirty="0" smtClean="0">
                <a:solidFill>
                  <a:srgbClr val="00338D"/>
                </a:solidFill>
                <a:latin typeface="Arial" pitchFamily="34" charset="0"/>
                <a:cs typeface="Arial" pitchFamily="34" charset="0"/>
              </a:rPr>
              <a:t> Temporal evolution of Variance differences of Sea Surface Height </a:t>
            </a:r>
            <a:r>
              <a:rPr lang="en-US" sz="1400" u="sng" dirty="0" smtClean="0">
                <a:solidFill>
                  <a:srgbClr val="00338D"/>
                </a:solidFill>
                <a:latin typeface="Arial" pitchFamily="34" charset="0"/>
                <a:cs typeface="Arial" pitchFamily="34" charset="0"/>
              </a:rPr>
              <a:t>at crossovers </a:t>
            </a:r>
            <a:r>
              <a:rPr lang="en-US" sz="1400" dirty="0" smtClean="0">
                <a:solidFill>
                  <a:srgbClr val="00338D"/>
                </a:solidFill>
                <a:latin typeface="Arial" pitchFamily="34" charset="0"/>
                <a:cs typeface="Arial" pitchFamily="34" charset="0"/>
              </a:rPr>
              <a:t>between two Orbits:</a:t>
            </a:r>
          </a:p>
          <a:p>
            <a:pPr>
              <a:buFontTx/>
              <a:buChar char="-"/>
            </a:pPr>
            <a:r>
              <a:rPr lang="en-US" sz="1400" dirty="0" smtClean="0">
                <a:solidFill>
                  <a:srgbClr val="00338D"/>
                </a:solidFill>
                <a:latin typeface="Arial" pitchFamily="34" charset="0"/>
                <a:cs typeface="Arial" pitchFamily="34" charset="0"/>
              </a:rPr>
              <a:t> Degradation (between 0 and 2cm²) with GFZ. </a:t>
            </a:r>
          </a:p>
        </p:txBody>
      </p:sp>
      <p:pic>
        <p:nvPicPr>
          <p:cNvPr id="9" name="Image 8" descr="DiffGrids.png"/>
          <p:cNvPicPr>
            <a:picLocks noChangeAspect="1"/>
          </p:cNvPicPr>
          <p:nvPr/>
        </p:nvPicPr>
        <p:blipFill>
          <a:blip r:embed="rId3" cstate="print"/>
          <a:stretch>
            <a:fillRect/>
          </a:stretch>
        </p:blipFill>
        <p:spPr>
          <a:xfrm>
            <a:off x="294600" y="1379192"/>
            <a:ext cx="4850959" cy="3209718"/>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leau 12"/>
          <p:cNvGraphicFramePr>
            <a:graphicFrameLocks noGrp="1"/>
          </p:cNvGraphicFramePr>
          <p:nvPr/>
        </p:nvGraphicFramePr>
        <p:xfrm>
          <a:off x="251586" y="1281951"/>
          <a:ext cx="4248627" cy="5172810"/>
        </p:xfrm>
        <a:graphic>
          <a:graphicData uri="http://schemas.openxmlformats.org/drawingml/2006/table">
            <a:tbl>
              <a:tblPr/>
              <a:tblGrid>
                <a:gridCol w="1008105"/>
                <a:gridCol w="1008105"/>
                <a:gridCol w="2232417"/>
              </a:tblGrid>
              <a:tr h="411137">
                <a:tc gridSpan="3">
                  <a:txBody>
                    <a:bodyPr/>
                    <a:lstStyle/>
                    <a:p>
                      <a:pPr algn="ctr">
                        <a:spcAft>
                          <a:spcPts val="600"/>
                        </a:spcAft>
                      </a:pPr>
                      <a:r>
                        <a:rPr lang="en-US" sz="1200" dirty="0" smtClean="0">
                          <a:latin typeface="Trebuchet MS"/>
                          <a:ea typeface="Times New Roman"/>
                          <a:cs typeface="Times New Roman"/>
                        </a:rPr>
                        <a:t>ERS-1</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r>
              <a:tr h="411137">
                <a:tc rowSpan="2">
                  <a:txBody>
                    <a:bodyPr/>
                    <a:lstStyle/>
                    <a:p>
                      <a:pPr algn="ctr">
                        <a:spcAft>
                          <a:spcPts val="600"/>
                        </a:spcAft>
                      </a:pPr>
                      <a:r>
                        <a:rPr lang="en-US" sz="1200" dirty="0">
                          <a:latin typeface="Trebuchet MS"/>
                          <a:ea typeface="Calibri"/>
                          <a:cs typeface="Times New Roman"/>
                        </a:rPr>
                        <a:t>Climate</a:t>
                      </a:r>
                      <a:endParaRPr lang="fr-FR" sz="1200" dirty="0">
                        <a:latin typeface="Trebuchet MS"/>
                        <a:ea typeface="Times New Roman"/>
                        <a:cs typeface="Times New Roman"/>
                      </a:endParaRPr>
                    </a:p>
                    <a:p>
                      <a:pPr algn="ctr">
                        <a:spcAft>
                          <a:spcPts val="600"/>
                        </a:spcAft>
                      </a:pPr>
                      <a:r>
                        <a:rPr lang="en-US" sz="1200" dirty="0">
                          <a:latin typeface="Trebuchet MS"/>
                          <a:ea typeface="Calibri"/>
                          <a:cs typeface="Times New Roman"/>
                        </a:rPr>
                        <a:t>Applications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r>
                        <a:rPr lang="en-US" sz="1200" dirty="0">
                          <a:latin typeface="Trebuchet MS"/>
                          <a:ea typeface="Calibri"/>
                          <a:cs typeface="Times New Roman"/>
                        </a:rPr>
                        <a:t>Temporal Scales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r>
                        <a:rPr lang="en-US" sz="1200" dirty="0">
                          <a:latin typeface="Trebuchet MS"/>
                          <a:ea typeface="Calibri"/>
                          <a:cs typeface="Times New Roman"/>
                        </a:rPr>
                        <a:t>Round Robin Data Package (RRDP)</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989361">
                <a:tc vMerge="1">
                  <a:txBody>
                    <a:bodyPr/>
                    <a:lstStyle/>
                    <a:p>
                      <a:endParaRPr lang="fr-FR"/>
                    </a:p>
                  </a:txBody>
                  <a:tcPr/>
                </a:tc>
                <a:tc vMerge="1">
                  <a:txBody>
                    <a:bodyPr/>
                    <a:lstStyle/>
                    <a:p>
                      <a:endParaRPr lang="fr-FR"/>
                    </a:p>
                  </a:txBody>
                  <a:tcPr/>
                </a:tc>
                <a:tc>
                  <a:txBody>
                    <a:bodyPr/>
                    <a:lstStyle/>
                    <a:p>
                      <a:pPr algn="ctr">
                        <a:spcAft>
                          <a:spcPts val="600"/>
                        </a:spcAft>
                      </a:pPr>
                      <a:r>
                        <a:rPr lang="en-US" sz="1000" b="1" dirty="0" smtClean="0">
                          <a:latin typeface="Trebuchet MS"/>
                          <a:ea typeface="Calibri"/>
                          <a:cs typeface="Times New Roman"/>
                        </a:rPr>
                        <a:t>GFZ</a:t>
                      </a:r>
                    </a:p>
                    <a:p>
                      <a:pPr algn="ctr">
                        <a:spcAft>
                          <a:spcPts val="600"/>
                        </a:spcAft>
                      </a:pPr>
                      <a:r>
                        <a:rPr lang="en-US" sz="1000" b="1" dirty="0" smtClean="0">
                          <a:latin typeface="Trebuchet MS"/>
                          <a:ea typeface="Calibri"/>
                          <a:cs typeface="Times New Roman"/>
                        </a:rPr>
                        <a:t>Versus</a:t>
                      </a:r>
                    </a:p>
                    <a:p>
                      <a:pPr algn="ctr">
                        <a:spcAft>
                          <a:spcPts val="600"/>
                        </a:spcAft>
                      </a:pPr>
                      <a:r>
                        <a:rPr lang="en-US" sz="1000" b="1" dirty="0" err="1" smtClean="0">
                          <a:latin typeface="Trebuchet MS"/>
                          <a:ea typeface="Calibri"/>
                          <a:cs typeface="Times New Roman"/>
                        </a:rPr>
                        <a:t>SL_cci</a:t>
                      </a:r>
                      <a:endParaRPr lang="fr-FR" sz="1000" b="1"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62507">
                <a:tc rowSpan="3">
                  <a:txBody>
                    <a:bodyPr/>
                    <a:lstStyle/>
                    <a:p>
                      <a:pPr algn="ctr">
                        <a:spcAft>
                          <a:spcPts val="600"/>
                        </a:spcAft>
                      </a:pPr>
                      <a:r>
                        <a:rPr lang="en-US" sz="1200" dirty="0">
                          <a:latin typeface="Trebuchet MS"/>
                          <a:ea typeface="Calibri"/>
                          <a:cs typeface="Times New Roman"/>
                        </a:rPr>
                        <a:t>Global Mean Sea Level</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a:latin typeface="Trebuchet MS"/>
                          <a:ea typeface="Calibri"/>
                          <a:cs typeface="Times New Roman"/>
                        </a:rPr>
                        <a:t>Long-term evolution (trend)</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rowSpan="3">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94681">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Inter annual signals (&gt; 1 year)</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rgbClr val="FFFFFF"/>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just">
                        <a:spcAft>
                          <a:spcPts val="600"/>
                        </a:spcAft>
                      </a:pPr>
                      <a:endParaRPr lang="en-US" sz="2000" dirty="0">
                        <a:latin typeface="Trebuchet MS"/>
                        <a:ea typeface="Calibri"/>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62507">
                <a:tc rowSpan="2">
                  <a:txBody>
                    <a:bodyPr/>
                    <a:lstStyle/>
                    <a:p>
                      <a:pPr algn="ctr">
                        <a:spcAft>
                          <a:spcPts val="600"/>
                        </a:spcAft>
                      </a:pPr>
                      <a:r>
                        <a:rPr lang="en-US" sz="1200">
                          <a:latin typeface="Trebuchet MS"/>
                          <a:ea typeface="Calibri"/>
                          <a:cs typeface="Times New Roman"/>
                        </a:rPr>
                        <a:t>Regional Mean Sea Level</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just">
                        <a:spcAft>
                          <a:spcPts val="600"/>
                        </a:spcAft>
                      </a:pPr>
                      <a:r>
                        <a:rPr lang="en-US" sz="1200" dirty="0">
                          <a:latin typeface="Trebuchet MS"/>
                          <a:ea typeface="Calibri"/>
                          <a:cs typeface="Times New Roman"/>
                        </a:rPr>
                        <a:t>Long-term evolution (trend)</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E36C0A"/>
                    </a:solidFill>
                  </a:tcPr>
                </a:tc>
              </a:tr>
              <a:tr h="562507">
                <a:tc vMerge="1">
                  <a:txBody>
                    <a:bodyPr/>
                    <a:lstStyle/>
                    <a:p>
                      <a:endParaRPr lang="fr-FR"/>
                    </a:p>
                  </a:txBody>
                  <a:tcPr/>
                </a:tc>
                <a:tc>
                  <a:txBody>
                    <a:bodyPr/>
                    <a:lstStyle/>
                    <a:p>
                      <a:pPr algn="just">
                        <a:spcAft>
                          <a:spcPts val="600"/>
                        </a:spcAft>
                      </a:pPr>
                      <a:r>
                        <a:rPr lang="en-US" sz="1200" dirty="0">
                          <a:latin typeface="Trebuchet MS"/>
                          <a:ea typeface="Calibri"/>
                          <a:cs typeface="Times New Roman"/>
                        </a:rPr>
                        <a:t>Annual and semi-annual Signals </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rowSpan="2">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noFill/>
                  </a:tcPr>
                </a:tc>
              </a:tr>
              <a:tr h="562507">
                <a:tc>
                  <a:txBody>
                    <a:bodyPr/>
                    <a:lstStyle/>
                    <a:p>
                      <a:pPr algn="ctr">
                        <a:spcAft>
                          <a:spcPts val="600"/>
                        </a:spcAft>
                      </a:pPr>
                      <a:r>
                        <a:rPr lang="en-US" sz="1200">
                          <a:latin typeface="Trebuchet MS"/>
                          <a:ea typeface="Calibri"/>
                          <a:cs typeface="Times New Roman"/>
                        </a:rPr>
                        <a:t>Mesoscale</a:t>
                      </a:r>
                      <a:endParaRPr lang="fr-FR" sz="120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just">
                        <a:spcAft>
                          <a:spcPts val="600"/>
                        </a:spcAft>
                      </a:pPr>
                      <a:r>
                        <a:rPr lang="en-US" sz="1200" dirty="0">
                          <a:latin typeface="Trebuchet MS"/>
                          <a:ea typeface="Calibri"/>
                          <a:cs typeface="Times New Roman"/>
                        </a:rPr>
                        <a:t>Signals &lt; 2 months</a:t>
                      </a:r>
                      <a:endParaRPr lang="fr-FR" sz="12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vMerge="1">
                  <a:txBody>
                    <a:bodyPr/>
                    <a:lstStyle/>
                    <a:p>
                      <a:pPr algn="ctr">
                        <a:spcAft>
                          <a:spcPts val="600"/>
                        </a:spcAft>
                      </a:pPr>
                      <a:endParaRPr lang="fr-FR" sz="2000" dirty="0">
                        <a:latin typeface="Trebuchet MS"/>
                        <a:ea typeface="Times New Roman"/>
                        <a:cs typeface="Times New Roman"/>
                      </a:endParaRPr>
                    </a:p>
                  </a:txBody>
                  <a:tcPr marL="51989" marR="5198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10" name="Rectangle 12"/>
          <p:cNvSpPr txBox="1">
            <a:spLocks noChangeArrowheads="1"/>
          </p:cNvSpPr>
          <p:nvPr/>
        </p:nvSpPr>
        <p:spPr>
          <a:xfrm>
            <a:off x="5475513" y="1292990"/>
            <a:ext cx="4229313" cy="742639"/>
          </a:xfrm>
          <a:prstGeom prst="rect">
            <a:avLst/>
          </a:prstGeom>
        </p:spPr>
        <p:style>
          <a:lnRef idx="1">
            <a:schemeClr val="accent5"/>
          </a:lnRef>
          <a:fillRef idx="2">
            <a:schemeClr val="accent5"/>
          </a:fillRef>
          <a:effectRef idx="1">
            <a:schemeClr val="accent5"/>
          </a:effectRef>
          <a:fontRef idx="minor">
            <a:schemeClr val="dk1"/>
          </a:fontRef>
        </p:style>
        <p:txBody>
          <a:bodyPr/>
          <a:lstStyle/>
          <a:p>
            <a:r>
              <a:rPr lang="en-GB" dirty="0" smtClean="0">
                <a:solidFill>
                  <a:srgbClr val="00338D"/>
                </a:solidFill>
                <a:latin typeface="Arial" pitchFamily="34" charset="0"/>
                <a:cs typeface="Arial" pitchFamily="34" charset="0"/>
              </a:rPr>
              <a:t>Significant impact detected on Regional Mean Sea Level</a:t>
            </a: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a:p>
            <a:pPr marL="0" marR="0" lvl="0" indent="0" algn="ctr" defTabSz="914400" rtl="0" eaLnBrk="1" fontAlgn="base" latinLnBrk="0" hangingPunct="1">
              <a:lnSpc>
                <a:spcPct val="85000"/>
              </a:lnSpc>
              <a:spcBef>
                <a:spcPct val="20000"/>
              </a:spcBef>
              <a:spcAft>
                <a:spcPct val="0"/>
              </a:spcAft>
              <a:buClr>
                <a:srgbClr val="000066"/>
              </a:buClr>
              <a:buSzTx/>
              <a:buFont typeface="Arial" charset="0"/>
              <a:buNone/>
              <a:tabLst/>
              <a:defRPr/>
            </a:pPr>
            <a:endParaRPr kumimoji="0" lang="en-US" sz="24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9" name="Rectangle 8"/>
          <p:cNvSpPr/>
          <p:nvPr/>
        </p:nvSpPr>
        <p:spPr>
          <a:xfrm>
            <a:off x="4721038" y="2315775"/>
            <a:ext cx="4877441" cy="1169551"/>
          </a:xfrm>
          <a:prstGeom prst="rect">
            <a:avLst/>
          </a:prstGeom>
          <a:solidFill>
            <a:schemeClr val="bg1"/>
          </a:solidFill>
        </p:spPr>
        <p:txBody>
          <a:bodyPr wrap="square">
            <a:spAutoFit/>
          </a:bodyPr>
          <a:lstStyle/>
          <a:p>
            <a:pPr algn="just">
              <a:buFont typeface="Symbol"/>
              <a:buChar char="Þ"/>
            </a:pPr>
            <a:r>
              <a:rPr lang="en-US" sz="1400" dirty="0" smtClean="0">
                <a:solidFill>
                  <a:srgbClr val="00338D"/>
                </a:solidFill>
                <a:latin typeface="Arial" pitchFamily="34" charset="0"/>
                <a:cs typeface="Arial" pitchFamily="34" charset="0"/>
              </a:rPr>
              <a:t> We observe a strong impact (~2 mm/yr) on the regional trends. It is positive in the Atlantic and West Pacific Oceans; and negative in the Indian and East Pacific Oceans. It is not possible to determine which orbit is better.</a:t>
            </a:r>
          </a:p>
          <a:p>
            <a:pPr algn="just">
              <a:buFont typeface="Symbol"/>
              <a:buChar char="Þ"/>
            </a:pPr>
            <a:endParaRPr lang="en-US" sz="1400" dirty="0" smtClean="0">
              <a:solidFill>
                <a:srgbClr val="00338D"/>
              </a:solidFill>
              <a:latin typeface="Arial" pitchFamily="34" charset="0"/>
              <a:cs typeface="Arial" pitchFamily="34" charset="0"/>
            </a:endParaRPr>
          </a:p>
        </p:txBody>
      </p:sp>
      <p:sp>
        <p:nvSpPr>
          <p:cNvPr id="11"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7" name="Rectangle 6"/>
          <p:cNvSpPr/>
          <p:nvPr/>
        </p:nvSpPr>
        <p:spPr>
          <a:xfrm>
            <a:off x="1269865" y="4768772"/>
            <a:ext cx="1008000" cy="57415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fr-F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2"/>
          <p:cNvSpPr txBox="1">
            <a:spLocks noChangeArrowheads="1"/>
          </p:cNvSpPr>
          <p:nvPr/>
        </p:nvSpPr>
        <p:spPr>
          <a:xfrm>
            <a:off x="2357717" y="249655"/>
            <a:ext cx="4724401" cy="475477"/>
          </a:xfrm>
          <a:prstGeom prst="rect">
            <a:avLst/>
          </a:prstGeom>
        </p:spPr>
        <p:txBody>
          <a:bodyPr/>
          <a:lstStyle/>
          <a:p>
            <a:pPr marL="0" marR="0" lvl="0" indent="0" defTabSz="914400" rtl="0" eaLnBrk="1" fontAlgn="base" latinLnBrk="0" hangingPunct="1">
              <a:lnSpc>
                <a:spcPct val="85000"/>
              </a:lnSpc>
              <a:spcBef>
                <a:spcPct val="20000"/>
              </a:spcBef>
              <a:spcAft>
                <a:spcPct val="0"/>
              </a:spcAft>
              <a:buClr>
                <a:srgbClr val="000066"/>
              </a:buClr>
              <a:buSzTx/>
              <a:buFont typeface="Arial" charset="0"/>
              <a:buNone/>
              <a:tabLst/>
              <a:defRPr/>
            </a:pPr>
            <a:r>
              <a:rPr kumimoji="0" lang="en-US" sz="2800" b="1" i="0" u="none" strike="noStrike" kern="0" cap="none" spc="0" normalizeH="0" baseline="0" noProof="0" dirty="0" smtClean="0">
                <a:ln>
                  <a:noFill/>
                </a:ln>
                <a:solidFill>
                  <a:schemeClr val="accent3"/>
                </a:solidFill>
                <a:effectLst/>
                <a:uLnTx/>
                <a:uFillTx/>
                <a:latin typeface="Arial" charset="0"/>
                <a:ea typeface="+mn-ea"/>
                <a:cs typeface="+mn-cs"/>
              </a:rPr>
              <a:t>Regional Mean Sea Level</a:t>
            </a:r>
            <a:endParaRPr kumimoji="0" lang="en-US" sz="3200" b="1" i="0" u="none" strike="noStrike" kern="0" cap="none" spc="0" normalizeH="0" baseline="0" noProof="0" dirty="0" smtClean="0">
              <a:ln>
                <a:noFill/>
              </a:ln>
              <a:solidFill>
                <a:srgbClr val="00338D"/>
              </a:solidFill>
              <a:effectLst/>
              <a:uLnTx/>
              <a:uFillTx/>
              <a:latin typeface="Arial" charset="0"/>
              <a:ea typeface="+mn-ea"/>
              <a:cs typeface="+mn-cs"/>
            </a:endParaRPr>
          </a:p>
        </p:txBody>
      </p:sp>
      <p:sp>
        <p:nvSpPr>
          <p:cNvPr id="5" name="Rectangle 4"/>
          <p:cNvSpPr/>
          <p:nvPr/>
        </p:nvSpPr>
        <p:spPr>
          <a:xfrm>
            <a:off x="382436" y="1345269"/>
            <a:ext cx="4741653" cy="954107"/>
          </a:xfrm>
          <a:prstGeom prst="rect">
            <a:avLst/>
          </a:prstGeom>
        </p:spPr>
        <p:txBody>
          <a:bodyPr wrap="square">
            <a:spAutoFit/>
          </a:bodyPr>
          <a:lstStyle/>
          <a:p>
            <a:endParaRPr lang="en-US" sz="1400" dirty="0" smtClean="0">
              <a:solidFill>
                <a:srgbClr val="00338D"/>
              </a:solidFill>
              <a:latin typeface="Arial" pitchFamily="34" charset="0"/>
              <a:cs typeface="Arial" pitchFamily="34" charset="0"/>
            </a:endParaRPr>
          </a:p>
          <a:p>
            <a:pPr>
              <a:buFont typeface="Symbol"/>
              <a:buChar char="Þ"/>
            </a:pPr>
            <a:r>
              <a:rPr lang="en-US" sz="1400" dirty="0" smtClean="0">
                <a:solidFill>
                  <a:srgbClr val="00338D"/>
                </a:solidFill>
                <a:latin typeface="Arial" pitchFamily="34" charset="0"/>
                <a:cs typeface="Arial" pitchFamily="34" charset="0"/>
              </a:rPr>
              <a:t> Map of Sea Level Anomaly differences between two Orbits (over all the period)</a:t>
            </a:r>
          </a:p>
          <a:p>
            <a:endParaRPr lang="en-US" sz="1400" b="1" dirty="0" smtClean="0">
              <a:solidFill>
                <a:srgbClr val="00338D"/>
              </a:solidFill>
              <a:latin typeface="Arial" pitchFamily="34" charset="0"/>
              <a:cs typeface="Arial" pitchFamily="34" charset="0"/>
            </a:endParaRPr>
          </a:p>
        </p:txBody>
      </p:sp>
      <p:pic>
        <p:nvPicPr>
          <p:cNvPr id="6" name="Image 5" descr="DiffGrids.png"/>
          <p:cNvPicPr>
            <a:picLocks noChangeAspect="1"/>
          </p:cNvPicPr>
          <p:nvPr/>
        </p:nvPicPr>
        <p:blipFill>
          <a:blip r:embed="rId2" cstate="print"/>
          <a:stretch>
            <a:fillRect/>
          </a:stretch>
        </p:blipFill>
        <p:spPr>
          <a:xfrm>
            <a:off x="1622267" y="2363384"/>
            <a:ext cx="6453586" cy="4291635"/>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2_Custom Design">
  <a:themeElements>
    <a:clrScheme name="1_Default Desig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fontScheme name="2_Custom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ustom Desig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2_Custom Desig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2_Custom Desig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2_Custom Desig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2_Custom Desig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ct:contentTypeSchema xmlns:ct="http://schemas.microsoft.com/office/2006/metadata/contentType" xmlns:ma="http://schemas.microsoft.com/office/2006/metadata/properties/metaAttributes" ct:_="" ma:_="" ma:contentTypeName="CLS Modèle de note technique en français" ma:contentTypeID="0x010100853BD43EC96A9741BFCB5D4135F0671401030104008EECD3FC9B44294AA39BBFD7D9D398E0" ma:contentTypeVersion="87" ma:contentTypeDescription="Modèle pour la rédaction d'un note technique" ma:contentTypeScope="" ma:versionID="2994dec074e2b20dfa08a69d570d61ea">
  <xsd:schema xmlns:xsd="http://www.w3.org/2001/XMLSchema" xmlns:xs="http://www.w3.org/2001/XMLSchema" xmlns:p="http://schemas.microsoft.com/office/2006/metadata/properties" xmlns:ns1="http://schemas.microsoft.com/sharepoint/v3" xmlns:ns2="24584a92-cfe5-42c0-880b-1dbd08f20e00" xmlns:ns3="http://schemas.microsoft.com/sharepoint/v3/fields" targetNamespace="http://schemas.microsoft.com/office/2006/metadata/properties" ma:root="true" ma:fieldsID="c6ba8f940f0f69f10ed0f708d9c70891" ns1:_="" ns2:_="" ns3:_="">
    <xsd:import namespace="http://schemas.microsoft.com/sharepoint/v3"/>
    <xsd:import namespace="24584a92-cfe5-42c0-880b-1dbd08f20e00"/>
    <xsd:import namespace="http://schemas.microsoft.com/sharepoint/v3/fields"/>
    <xsd:element name="properties">
      <xsd:complexType>
        <xsd:sequence>
          <xsd:element name="documentManagement">
            <xsd:complexType>
              <xsd:all>
                <xsd:element ref="ns2:TaxCatchAll" minOccurs="0"/>
                <xsd:element ref="ns2:TaxCatchAllLabel" minOccurs="0"/>
                <xsd:element ref="ns1:Language" minOccurs="0"/>
                <xsd:element ref="ns2:Date_x0020_version" minOccurs="0"/>
                <xsd:element ref="ns2:Co-auteur" minOccurs="0"/>
                <xsd:element ref="ns2:Référence" minOccurs="0"/>
                <xsd:element ref="ns2:Indice_x0020_édition" minOccurs="0"/>
                <xsd:element ref="ns2:Indice_x0020_révision" minOccurs="0"/>
                <xsd:element ref="ns2:Destinataires" minOccurs="0"/>
                <xsd:element ref="ns3:_Publisher" minOccurs="0"/>
                <xsd:element ref="ns3:_Source" minOccurs="0"/>
                <xsd:element ref="ns2:Référence_x0020_du_x0020_contrat" minOccurs="0"/>
                <xsd:element ref="ns2:Référence_x0020_externe" minOccurs="0"/>
                <xsd:element ref="ns2:Nomenclature" minOccurs="0"/>
                <xsd:element ref="ns2:a1c7a85153334bb0955c2f9598d080be" minOccurs="0"/>
                <xsd:element ref="ns2:vérificateurs" minOccurs="0"/>
                <xsd:element ref="ns2:Approbateurs" minOccurs="0"/>
                <xsd:element ref="ns3:_Status" minOccurs="0"/>
                <xsd:element ref="ns3:_ResourceType" minOccurs="0"/>
                <xsd:element ref="ns2:Commentaires_relectur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0" nillable="true" ma:displayName="Langue" ma:format="Dropdown" ma:internalName="Language" ma:readOnly="false">
      <xsd:simpleType>
        <xsd:union memberTypes="dms:Text">
          <xsd:simpleType>
            <xsd:restriction base="dms:Choice">
              <xsd:enumeration value="Arabe (Arabie saoudite)"/>
              <xsd:enumeration value="Bulgare (Bulgarie)"/>
              <xsd:enumeration value="Chinois (R.A.S. de Hong Kong)"/>
              <xsd:enumeration value="Chinois (République populaire de Chine)"/>
              <xsd:enumeration value="Chinois (Taïwan)"/>
              <xsd:enumeration value="Croate (Croatie)"/>
              <xsd:enumeration value="Tchèque (République tchèque)"/>
              <xsd:enumeration value="Danois (Danemark)"/>
              <xsd:enumeration value="Néerlandais (Pays-Bas)"/>
              <xsd:enumeration value="Anglais"/>
              <xsd:enumeration value="Estonien (Estonie)"/>
              <xsd:enumeration value="Finnois (Finlande)"/>
              <xsd:enumeration value="Français (France)"/>
              <xsd:enumeration value="Allemand (Allemagne)"/>
              <xsd:enumeration value="Grec (Grèce)"/>
              <xsd:enumeration value="Hébreu (Israël)"/>
              <xsd:enumeration value="Hindi (Inde)"/>
              <xsd:enumeration value="Hongrois (Hongrie)"/>
              <xsd:enumeration value="Indonésien (Indonésie)"/>
              <xsd:enumeration value="Italien (Italie)"/>
              <xsd:enumeration value="Japonais (Japon)"/>
              <xsd:enumeration value="Coréen (Corée)"/>
              <xsd:enumeration value="Letton (Lettonie)"/>
              <xsd:enumeration value="Lituanien (Lituanie)"/>
              <xsd:enumeration value="Malais (Malaisie)"/>
              <xsd:enumeration value="Norvégien (Bokmal) (Norvège)"/>
              <xsd:enumeration value="Polonais (Pologne)"/>
              <xsd:enumeration value="Portugais (Brésil)"/>
              <xsd:enumeration value="Portugais (Portugal)"/>
              <xsd:enumeration value="Roumain (Roumanie)"/>
              <xsd:enumeration value="Russe (Russie)"/>
              <xsd:enumeration value="Serbe (Latin, Serbie)"/>
              <xsd:enumeration value="Slovaque (Slovaquie)"/>
              <xsd:enumeration value="Slovène (Slovénie)"/>
              <xsd:enumeration value="Espagnol (Espagne)"/>
              <xsd:enumeration value="Suédois (Suède)"/>
              <xsd:enumeration value="Thaï (Thaïlande)"/>
              <xsd:enumeration value="Turc (Turquie)"/>
              <xsd:enumeration value="Ukrainien (Ukraine)"/>
              <xsd:enumeration value="Ourdou (République islamique du Pakistan)"/>
              <xsd:enumeration value="Vietnamien (Vietnam)"/>
            </xsd:restriction>
          </xsd:simpleType>
        </xsd:union>
      </xsd:simpleType>
    </xsd:element>
  </xsd:schema>
  <xsd:schema xmlns:xsd="http://www.w3.org/2001/XMLSchema" xmlns:xs="http://www.w3.org/2001/XMLSchema" xmlns:dms="http://schemas.microsoft.com/office/2006/documentManagement/types" xmlns:pc="http://schemas.microsoft.com/office/infopath/2007/PartnerControls" targetNamespace="24584a92-cfe5-42c0-880b-1dbd08f20e00" elementFormDefault="qualified">
    <xsd:import namespace="http://schemas.microsoft.com/office/2006/documentManagement/types"/>
    <xsd:import namespace="http://schemas.microsoft.com/office/infopath/2007/PartnerControls"/>
    <xsd:element name="TaxCatchAll" ma:index="8" nillable="true" ma:displayName="Colonne Attraper tout de Taxonomie" ma:description="" ma:hidden="true" ma:list="{09c5871d-9491-4c58-a5e0-63c6d25eefc8}" ma:internalName="TaxCatchAll" ma:showField="CatchAllData" ma:web="b1fe1201-8f0c-4fed-a6a3-d40f2e111e85">
      <xsd:complexType>
        <xsd:complexContent>
          <xsd:extension base="dms:MultiChoiceLookup">
            <xsd:sequence>
              <xsd:element name="Value" type="dms:Lookup" maxOccurs="unbounded" minOccurs="0" nillable="true"/>
            </xsd:sequence>
          </xsd:extension>
        </xsd:complexContent>
      </xsd:complexType>
    </xsd:element>
    <xsd:element name="TaxCatchAllLabel" ma:index="9" nillable="true" ma:displayName="Colonne Attraper tout de Taxonomie1" ma:description="" ma:hidden="true" ma:list="{09c5871d-9491-4c58-a5e0-63c6d25eefc8}" ma:internalName="TaxCatchAllLabel" ma:readOnly="true" ma:showField="CatchAllDataLabel" ma:web="b1fe1201-8f0c-4fed-a6a3-d40f2e111e85">
      <xsd:complexType>
        <xsd:complexContent>
          <xsd:extension base="dms:MultiChoiceLookup">
            <xsd:sequence>
              <xsd:element name="Value" type="dms:Lookup" maxOccurs="unbounded" minOccurs="0" nillable="true"/>
            </xsd:sequence>
          </xsd:extension>
        </xsd:complexContent>
      </xsd:complexType>
    </xsd:element>
    <xsd:element name="Date_x0020_version" ma:index="14" nillable="true" ma:displayName="Date version" ma:format="DateOnly" ma:internalName="Date_x0020_version">
      <xsd:simpleType>
        <xsd:restriction base="dms:DateTime"/>
      </xsd:simpleType>
    </xsd:element>
    <xsd:element name="Co-auteur" ma:index="15" nillable="true" ma:displayName="Co-auteur" ma:internalName="Co_x002d_auteur">
      <xsd:simpleType>
        <xsd:restriction base="dms:Text">
          <xsd:maxLength value="255"/>
        </xsd:restriction>
      </xsd:simpleType>
    </xsd:element>
    <xsd:element name="Référence" ma:index="16" nillable="true" ma:displayName="Référence" ma:internalName="R_x00e9_f_x00e9_rence">
      <xsd:simpleType>
        <xsd:restriction base="dms:Text">
          <xsd:maxLength value="255"/>
        </xsd:restriction>
      </xsd:simpleType>
    </xsd:element>
    <xsd:element name="Indice_x0020_édition" ma:index="17" nillable="true" ma:displayName="Indice édition" ma:internalName="Indice_x0020__x00e9_dition">
      <xsd:simpleType>
        <xsd:restriction base="dms:Text">
          <xsd:maxLength value="255"/>
        </xsd:restriction>
      </xsd:simpleType>
    </xsd:element>
    <xsd:element name="Indice_x0020_révision" ma:index="18" nillable="true" ma:displayName="Indice révision" ma:internalName="Indice_x0020_r_x00e9_vision">
      <xsd:simpleType>
        <xsd:restriction base="dms:Text">
          <xsd:maxLength value="255"/>
        </xsd:restriction>
      </xsd:simpleType>
    </xsd:element>
    <xsd:element name="Destinataires" ma:index="19" nillable="true" ma:displayName="Destinataires" ma:internalName="Destinataires">
      <xsd:simpleType>
        <xsd:restriction base="dms:Text">
          <xsd:maxLength value="255"/>
        </xsd:restriction>
      </xsd:simpleType>
    </xsd:element>
    <xsd:element name="Référence_x0020_du_x0020_contrat" ma:index="22" nillable="true" ma:displayName="Référence du contrat" ma:internalName="R_x00e9_f_x00e9_rence_x0020_du_x0020_contrat">
      <xsd:simpleType>
        <xsd:restriction base="dms:Text">
          <xsd:maxLength value="255"/>
        </xsd:restriction>
      </xsd:simpleType>
    </xsd:element>
    <xsd:element name="Référence_x0020_externe" ma:index="23" nillable="true" ma:displayName="Référence externe" ma:internalName="R_x00e9_f_x00e9_rence_x0020_externe">
      <xsd:simpleType>
        <xsd:restriction base="dms:Text">
          <xsd:maxLength value="255"/>
        </xsd:restriction>
      </xsd:simpleType>
    </xsd:element>
    <xsd:element name="Nomenclature" ma:index="24" nillable="true" ma:displayName="Nomenclature" ma:internalName="Nomenclature">
      <xsd:simpleType>
        <xsd:restriction base="dms:Text">
          <xsd:maxLength value="255"/>
        </xsd:restriction>
      </xsd:simpleType>
    </xsd:element>
    <xsd:element name="a1c7a85153334bb0955c2f9598d080be" ma:index="25" nillable="true" ma:taxonomy="true" ma:internalName="a1c7a85153334bb0955c2f9598d080be" ma:taxonomyFieldName="Composants" ma:displayName="Composants" ma:default="" ma:fieldId="{a1c7a851-5333-4bb0-955c-2f9598d080be}" ma:taxonomyMulti="true" ma:sspId="e67887bc-73e1-46c3-a151-501b31e7815b" ma:termSetId="271a31bc-27ff-4c6f-b48c-4f87cf342eff" ma:anchorId="00000000-0000-0000-0000-000000000000" ma:open="true" ma:isKeyword="false">
      <xsd:complexType>
        <xsd:sequence>
          <xsd:element ref="pc:Terms" minOccurs="0" maxOccurs="1"/>
        </xsd:sequence>
      </xsd:complexType>
    </xsd:element>
    <xsd:element name="vérificateurs" ma:index="27" nillable="true" ma:displayName="Vérificateurs" ma:internalName="v_x00e9_rificateurs">
      <xsd:simpleType>
        <xsd:restriction base="dms:Text">
          <xsd:maxLength value="255"/>
        </xsd:restriction>
      </xsd:simpleType>
    </xsd:element>
    <xsd:element name="Approbateurs" ma:index="28" nillable="true" ma:displayName="Approbateurs" ma:internalName="Approbateurs">
      <xsd:simpleType>
        <xsd:restriction base="dms:Text">
          <xsd:maxLength value="255"/>
        </xsd:restriction>
      </xsd:simpleType>
    </xsd:element>
    <xsd:element name="Commentaires_relecture" ma:index="31" nillable="true" ma:displayName="Commentaires_relecture" ma:internalName="Commentaires_relectur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Publisher" ma:index="20" nillable="true" ma:displayName="Éditeur" ma:default="CLS" ma:description="Personne, organisation ou service qui a publié la ressource" ma:internalName="_Publisher">
      <xsd:complexType>
        <xsd:complexContent>
          <xsd:extension base="dms:MultiChoice">
            <xsd:sequence>
              <xsd:element name="Value" maxOccurs="unbounded" minOccurs="0" nillable="true">
                <xsd:simpleType>
                  <xsd:restriction base="dms:Choice">
                    <xsd:enumeration value="CLS"/>
                    <xsd:enumeration value="CGI"/>
                    <xsd:enumeration value="DTU Space"/>
                    <xsd:enumeration value="ECMWF"/>
                    <xsd:enumeration value="ESA"/>
                    <xsd:enumeration value="ESRIN"/>
                    <xsd:enumeration value="FCUP"/>
                    <xsd:enumeration value="GFZ"/>
                    <xsd:enumeration value="isardSAT"/>
                    <xsd:enumeration value="LEGOS"/>
                    <xsd:enumeration value="NERSC"/>
                    <xsd:enumeration value="NOC"/>
                    <xsd:enumeration value="PML"/>
                    <xsd:enumeration value="University of Hamburg"/>
                  </xsd:restriction>
                </xsd:simpleType>
              </xsd:element>
            </xsd:sequence>
          </xsd:extension>
        </xsd:complexContent>
      </xsd:complexType>
    </xsd:element>
    <xsd:element name="_Source" ma:index="21" nillable="true" ma:displayName="Source" ma:description="Références à des ressources dont la ressource est dérivée" ma:internalName="_Source">
      <xsd:simpleType>
        <xsd:restriction base="dms:Note">
          <xsd:maxLength value="255"/>
        </xsd:restriction>
      </xsd:simpleType>
    </xsd:element>
    <xsd:element name="_Status" ma:index="29" nillable="true" ma:displayName="État" ma:default="En travail" ma:format="Dropdown" ma:internalName="_Status">
      <xsd:simpleType>
        <xsd:restriction base="dms:Choice">
          <xsd:enumeration value="En travail"/>
          <xsd:enumeration value="A revoir"/>
          <xsd:enumeration value="Publié"/>
        </xsd:restriction>
      </xsd:simpleType>
    </xsd:element>
    <xsd:element name="_ResourceType" ma:index="30" nillable="true" ma:displayName="Type de ressource" ma:default="Specification" ma:description="Jeu de catégories, fonctions, genres ou niveau d'agrégation" ma:format="Dropdown" ma:indexed="true" ma:internalName="_ResourceType">
      <xsd:simpleType>
        <xsd:restriction base="dms:Choice">
          <xsd:enumeration value="Specification"/>
          <xsd:enumeration value="Report"/>
          <xsd:enumeration value="Powerpoint"/>
          <xsd:enumeration value="Acceptance document"/>
          <xsd:enumeration value="Design document"/>
          <xsd:enumeration value="Manual"/>
          <xsd:enumeration value="Memorandum"/>
          <xsd:enumeration value="Technical Note"/>
          <xsd:enumeration value="Tests Document"/>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12" ma:displayName="Auteur"/>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ma:index="11" ma:displayName="Commentaires"/>
        <xsd:element name="keywords" minOccurs="0" maxOccurs="1" type="xsd:string"/>
        <xsd:element ref="dc:language" minOccurs="0" maxOccurs="1"/>
        <xsd:element name="category" minOccurs="0" maxOccurs="1" type="xsd:string" ma:index="13" ma:displayName="Catégorie"/>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État"/>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e67887bc-73e1-46c3-a151-501b31e7815b" ContentTypeId="0x010100853BD43EC96A9741BFCB5D4135F0671401030104" PreviousValue="false"/>
</file>

<file path=customXml/item3.xml><?xml version="1.0" encoding="utf-8"?>
<?mso-contentType ?>
<spe:Receivers xmlns:spe="http://schemas.microsoft.com/sharepoint/events"/>
</file>

<file path=customXml/item4.xml><?xml version="1.0" encoding="utf-8"?>
<?mso-contentType ?>
<FormTemplates xmlns="http://schemas.microsoft.com/sharepoint/v3/contenttype/forms">
  <Display>DocumentLibraryForm</Display>
  <Edit>DocumentLibraryForm</Edit>
  <New>DocumentLibraryForm</New>
</FormTemplates>
</file>

<file path=customXml/item5.xml><?xml version="1.0" encoding="utf-8"?>
<p:properties xmlns:p="http://schemas.microsoft.com/office/2006/metadata/properties" xmlns:xsi="http://www.w3.org/2001/XMLSchema-instance" xmlns:pc="http://schemas.microsoft.com/office/infopath/2007/PartnerControls">
  <documentManagement>
    <Language xmlns="http://schemas.microsoft.com/sharepoint/v3" xsi:nil="true"/>
    <Co-auteur xmlns="24584a92-cfe5-42c0-880b-1dbd08f20e00" xsi:nil="true"/>
    <_Source xmlns="http://schemas.microsoft.com/sharepoint/v3/fields" xsi:nil="true"/>
    <Commentaires_relecture xmlns="24584a92-cfe5-42c0-880b-1dbd08f20e00" xsi:nil="true"/>
    <Nomenclature xmlns="24584a92-cfe5-42c0-880b-1dbd08f20e00" xsi:nil="true"/>
    <_Publisher xmlns="http://schemas.microsoft.com/sharepoint/v3/fields">
      <Value>CLS</Value>
    </_Publisher>
    <_Status xmlns="http://schemas.microsoft.com/sharepoint/v3/fields">En travail</_Status>
    <TaxCatchAll xmlns="24584a92-cfe5-42c0-880b-1dbd08f20e00"/>
    <Référence xmlns="24584a92-cfe5-42c0-880b-1dbd08f20e00" xsi:nil="true"/>
    <a1c7a85153334bb0955c2f9598d080be xmlns="24584a92-cfe5-42c0-880b-1dbd08f20e00">
      <Terms xmlns="http://schemas.microsoft.com/office/infopath/2007/PartnerControls"/>
    </a1c7a85153334bb0955c2f9598d080be>
    <Date_x0020_version xmlns="24584a92-cfe5-42c0-880b-1dbd08f20e00" xsi:nil="true"/>
    <Destinataires xmlns="24584a92-cfe5-42c0-880b-1dbd08f20e00" xsi:nil="true"/>
    <Référence_x0020_externe xmlns="24584a92-cfe5-42c0-880b-1dbd08f20e00" xsi:nil="true"/>
    <vérificateurs xmlns="24584a92-cfe5-42c0-880b-1dbd08f20e00" xsi:nil="true"/>
    <Approbateurs xmlns="24584a92-cfe5-42c0-880b-1dbd08f20e00" xsi:nil="true"/>
    <_ResourceType xmlns="http://schemas.microsoft.com/sharepoint/v3/fields">Powerpoint</_ResourceType>
    <Référence_x0020_du_x0020_contrat xmlns="24584a92-cfe5-42c0-880b-1dbd08f20e00">ESA Contract No. 4000109872/13/I-NB</Référence_x0020_du_x0020_contrat>
    <Indice_x0020_édition xmlns="24584a92-cfe5-42c0-880b-1dbd08f20e00" xsi:nil="true"/>
    <Indice_x0020_révision xmlns="24584a92-cfe5-42c0-880b-1dbd08f20e00" xsi:nil="true"/>
  </documentManagement>
</p:properties>
</file>

<file path=customXml/itemProps1.xml><?xml version="1.0" encoding="utf-8"?>
<ds:datastoreItem xmlns:ds="http://schemas.openxmlformats.org/officeDocument/2006/customXml" ds:itemID="{76575520-B383-4D54-8204-3EE49D9E6858}"/>
</file>

<file path=customXml/itemProps2.xml><?xml version="1.0" encoding="utf-8"?>
<ds:datastoreItem xmlns:ds="http://schemas.openxmlformats.org/officeDocument/2006/customXml" ds:itemID="{FCB9DFDA-79FA-4055-848E-2D5ED4458393}"/>
</file>

<file path=customXml/itemProps3.xml><?xml version="1.0" encoding="utf-8"?>
<ds:datastoreItem xmlns:ds="http://schemas.openxmlformats.org/officeDocument/2006/customXml" ds:itemID="{7715BABC-57CD-476C-A385-E3C00A2236D6}"/>
</file>

<file path=customXml/itemProps4.xml><?xml version="1.0" encoding="utf-8"?>
<ds:datastoreItem xmlns:ds="http://schemas.openxmlformats.org/officeDocument/2006/customXml" ds:itemID="{33E54029-4DCD-4956-9CE8-BF0CA6ACAD57}"/>
</file>

<file path=customXml/itemProps5.xml><?xml version="1.0" encoding="utf-8"?>
<ds:datastoreItem xmlns:ds="http://schemas.openxmlformats.org/officeDocument/2006/customXml" ds:itemID="{9E0A1007-7F0A-42B9-94DC-38BDE2D0EE64}"/>
</file>

<file path=docProps/app.xml><?xml version="1.0" encoding="utf-8"?>
<Properties xmlns="http://schemas.openxmlformats.org/officeDocument/2006/extended-properties" xmlns:vt="http://schemas.openxmlformats.org/officeDocument/2006/docPropsVTypes">
  <Template/>
  <TotalTime>7855</TotalTime>
  <Words>1166</Words>
  <Application>Microsoft Office PowerPoint</Application>
  <PresentationFormat>Format A4 (210 x 297 mm)</PresentationFormat>
  <Paragraphs>230</Paragraphs>
  <Slides>14</Slides>
  <Notes>1</Notes>
  <HiddenSlides>0</HiddenSlides>
  <MMClips>0</MMClips>
  <ScaleCrop>false</ScaleCrop>
  <HeadingPairs>
    <vt:vector size="4" baseType="variant">
      <vt:variant>
        <vt:lpstr>Thème</vt:lpstr>
      </vt:variant>
      <vt:variant>
        <vt:i4>1</vt:i4>
      </vt:variant>
      <vt:variant>
        <vt:lpstr>Titres des diapositives</vt:lpstr>
      </vt:variant>
      <vt:variant>
        <vt:i4>14</vt:i4>
      </vt:variant>
    </vt:vector>
  </HeadingPairs>
  <TitlesOfParts>
    <vt:vector size="15" baseType="lpstr">
      <vt:lpstr>2_Custom Design</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vector>
  </TitlesOfParts>
  <Company>IconMedialab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Impact of Wet Troposphere Correction GPD vs REF on Envisat mission</dc:title>
  <dc:creator>Ablain Michael</dc:creator>
  <dc:description/>
  <cp:lastModifiedBy>mablain</cp:lastModifiedBy>
  <cp:revision>1232</cp:revision>
  <cp:lastPrinted>2008-08-26T16:26:23Z</cp:lastPrinted>
  <dcterms:created xsi:type="dcterms:W3CDTF">2011-01-18T09:37:25Z</dcterms:created>
  <dcterms:modified xsi:type="dcterms:W3CDTF">2015-09-18T07:55:56Z</dcterms:modified>
  <cp:category>SL-CCI</cp:category>
  <cp:contentStatus>Publié</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0x010100853BD43EC96A9741BFCB5D4135F0671401030104008EECD3FC9B44294AA39BBFD7D9D398E0</vt:lpwstr>
  </property>
  <property fmtid="{D5CDD505-2E9C-101B-9397-08002B2CF9AE}" pid="3" name="Composants">
    <vt:lpwstr/>
  </property>
</Properties>
</file>